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4"/>
  </p:sldMasterIdLst>
  <p:notesMasterIdLst>
    <p:notesMasterId r:id="rId17"/>
  </p:notesMasterIdLst>
  <p:sldIdLst>
    <p:sldId id="2278" r:id="rId5"/>
    <p:sldId id="2279" r:id="rId6"/>
    <p:sldId id="2301" r:id="rId7"/>
    <p:sldId id="2302" r:id="rId8"/>
    <p:sldId id="2303" r:id="rId9"/>
    <p:sldId id="2304" r:id="rId10"/>
    <p:sldId id="2305" r:id="rId11"/>
    <p:sldId id="2306" r:id="rId12"/>
    <p:sldId id="2307" r:id="rId13"/>
    <p:sldId id="2308" r:id="rId14"/>
    <p:sldId id="2309" r:id="rId15"/>
    <p:sldId id="2310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BFE3"/>
    <a:srgbClr val="799ABA"/>
    <a:srgbClr val="264EA2"/>
    <a:srgbClr val="7A9A01"/>
    <a:srgbClr val="8BB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20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821F3-4363-469E-92D8-677B3381C7D5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5AB87-7362-432C-952D-E4CFF171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0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7A9A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20A5A-0718-4770-84BE-D4177716A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4300"/>
            <a:ext cx="5676900" cy="48768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27DA1-5D50-419A-8DF8-35C068E7C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456237"/>
            <a:ext cx="5676900" cy="6016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345D3D-B4CB-4A02-9AA5-C1AF8E1EF38E}"/>
              </a:ext>
            </a:extLst>
          </p:cNvPr>
          <p:cNvSpPr/>
          <p:nvPr userDrawn="1"/>
        </p:nvSpPr>
        <p:spPr>
          <a:xfrm>
            <a:off x="-2207565" y="-704850"/>
            <a:ext cx="8081963" cy="8081963"/>
          </a:xfrm>
          <a:prstGeom prst="ellipse">
            <a:avLst/>
          </a:prstGeom>
          <a:solidFill>
            <a:schemeClr val="bg1"/>
          </a:solidFill>
          <a:ln w="101600">
            <a:solidFill>
              <a:srgbClr val="8BB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AA94B6-D711-4058-A2B0-D6C48FFBD6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447800"/>
            <a:ext cx="405391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4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10C9-AE5B-4D86-AD10-CD7EB2139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114301"/>
            <a:ext cx="5219699" cy="13334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B4A74-452A-4CA3-B7AB-9E3705A86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4300"/>
            <a:ext cx="5676900" cy="5943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CF80F-1F2D-46EE-AFDC-CB13FC40A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6300" y="1562100"/>
            <a:ext cx="5219700" cy="4495800"/>
          </a:xfrm>
        </p:spPr>
        <p:txBody>
          <a:bodyPr>
            <a:normAutofit/>
          </a:bodyPr>
          <a:lstStyle>
            <a:lvl1pPr marL="0" indent="0">
              <a:buNone/>
              <a:defRPr sz="48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B97BA-223A-479F-9DC8-17D339350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2EF3-5407-4361-ACF9-8A08A3F40C68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60580-E6F4-4950-92BB-6395D6D00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65E7D-159B-4F58-99BF-FA3DED7BB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B390-1A32-457D-AB31-9314FD32A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6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155E1-297B-4DC0-997B-147968A10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14300"/>
            <a:ext cx="507682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857D60-55E9-46E0-8D0C-C5C17CDD5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14300"/>
            <a:ext cx="56769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D3469-0A49-4338-876E-77BA5EDA8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6300" y="1562100"/>
            <a:ext cx="5076825" cy="4495800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B441D-C988-4776-99CE-AABB0D8A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2EF3-5407-4361-ACF9-8A08A3F40C68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E1305-B0AB-4B68-AC9E-7F43BEC99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10307-C1B3-475C-94F0-A1E78F9FF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B390-1A32-457D-AB31-9314FD32A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17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75F71-0587-4F1F-BD8E-80EA9924D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FE6321-AAD8-4547-BE89-586AFFE26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B2D74-88FA-4B59-A612-4A7FCB97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2EF3-5407-4361-ACF9-8A08A3F40C68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531BA-4D4B-44A2-B7E9-8F76EC8A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57D29-81E9-4387-8BDC-A89A37FE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B390-1A32-457D-AB31-9314FD32A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2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2631D3-3F29-47D4-8C45-EC721BE3D1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C3D8AA-5B6A-446C-B64E-FF9A0290E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69048-005F-4167-9813-D0971DB37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2EF3-5407-4361-ACF9-8A08A3F40C68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87455-8E8D-4C5E-8696-57FBE06D3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65B57-A188-4ADE-9255-3252879B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B390-1A32-457D-AB31-9314FD32A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57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47BF4-96B4-4667-BDF8-25A3FCAFF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1CB2A-F5C6-4246-8F66-9E5B26778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48B68-B097-4747-957C-596292D6A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2EF3-5407-4361-ACF9-8A08A3F40C68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0AE65-C7E2-495B-8D36-52D692E81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AD37E-5EAD-4A10-B26F-AA5F6C74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B390-1A32-457D-AB31-9314FD32A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84065-C923-48D6-8010-F173232F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4972050"/>
            <a:ext cx="11591926" cy="1885950"/>
          </a:xfrm>
          <a:solidFill>
            <a:srgbClr val="8BB8E8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258A1A-7419-4C93-A6D9-FF1056E0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562100"/>
            <a:ext cx="10583876" cy="2914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B84449-BBA7-40CA-BFA7-26ADD713ED2F}"/>
              </a:ext>
            </a:extLst>
          </p:cNvPr>
          <p:cNvSpPr/>
          <p:nvPr userDrawn="1"/>
        </p:nvSpPr>
        <p:spPr>
          <a:xfrm>
            <a:off x="416572" y="0"/>
            <a:ext cx="378668" cy="6858000"/>
          </a:xfrm>
          <a:prstGeom prst="rect">
            <a:avLst/>
          </a:prstGeom>
          <a:solidFill>
            <a:srgbClr val="7A9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71E424-CF64-4825-9C45-D3C91893DFC1}"/>
              </a:ext>
            </a:extLst>
          </p:cNvPr>
          <p:cNvSpPr/>
          <p:nvPr userDrawn="1"/>
        </p:nvSpPr>
        <p:spPr>
          <a:xfrm>
            <a:off x="257758" y="0"/>
            <a:ext cx="108857" cy="6858000"/>
          </a:xfrm>
          <a:prstGeom prst="rect">
            <a:avLst/>
          </a:prstGeom>
          <a:solidFill>
            <a:srgbClr val="8BB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62C872-8045-475D-A7F4-286C488AAD0C}"/>
              </a:ext>
            </a:extLst>
          </p:cNvPr>
          <p:cNvGrpSpPr/>
          <p:nvPr userDrawn="1"/>
        </p:nvGrpSpPr>
        <p:grpSpPr>
          <a:xfrm>
            <a:off x="102341" y="5622283"/>
            <a:ext cx="1096019" cy="1096019"/>
            <a:chOff x="66259" y="5692256"/>
            <a:chExt cx="1096019" cy="109601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EA83B85-ED1F-4421-9779-9EF17A2C6B37}"/>
                </a:ext>
              </a:extLst>
            </p:cNvPr>
            <p:cNvSpPr/>
            <p:nvPr userDrawn="1"/>
          </p:nvSpPr>
          <p:spPr>
            <a:xfrm>
              <a:off x="66259" y="5692256"/>
              <a:ext cx="1096019" cy="10960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721C4AA-B51B-4F28-8E80-9484EAD893F4}"/>
                </a:ext>
              </a:extLst>
            </p:cNvPr>
            <p:cNvSpPr/>
            <p:nvPr userDrawn="1"/>
          </p:nvSpPr>
          <p:spPr>
            <a:xfrm>
              <a:off x="100467" y="5738911"/>
              <a:ext cx="1018267" cy="10182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25801DC7-CC7F-4CE9-A862-B11950D48D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98" y="5920789"/>
              <a:ext cx="507807" cy="5720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074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4D9AD-2CE6-48C3-9910-A6BCACE23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1E641-986E-4F80-8734-E0A6C6364F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6787" y="1562100"/>
            <a:ext cx="5133014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06EB5-C7CF-4BB0-868D-4853C6E9B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62100"/>
            <a:ext cx="5600699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7A385-3F80-4B57-8CEE-09490437A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2EF3-5407-4361-ACF9-8A08A3F40C68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F01CA-F741-4D9E-A7DB-1EE19519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0D05E-7831-4A7E-861A-D17A6F8F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B390-1A32-457D-AB31-9314FD32A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3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4FEAC-D963-4BE3-BD26-9223383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27000"/>
            <a:ext cx="10896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839C7-ACDF-43B7-A824-DAFFCC2C4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6300" y="15668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01D3A-009C-44A3-8089-9F7F64282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6300" y="2486025"/>
            <a:ext cx="5157787" cy="3571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5283CA-2937-4104-A610-79C2E046BD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66863"/>
            <a:ext cx="56007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CB08B5-CDCB-47D3-9CE2-9F8C6BCD46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00700" cy="3571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02A0A0-235D-484B-B04A-E144BA2B2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2EF3-5407-4361-ACF9-8A08A3F40C68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8241F8-5038-49DB-88D4-4E8C764BB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0CB63F-585A-4A7E-9B81-CDBA5D75A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B390-1A32-457D-AB31-9314FD32A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5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38D52-3A56-4336-AD9A-510C96853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A9E9CB-4DB9-4940-821C-28A2658E8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2EF3-5407-4361-ACF9-8A08A3F40C68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25D84-FBAC-473F-9264-D3847D7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9347B-650D-4091-9A56-7F7F7D16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B390-1A32-457D-AB31-9314FD32A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87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89A751-01CA-4EA1-B035-C1681B2A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2EF3-5407-4361-ACF9-8A08A3F40C68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47D38-934A-40ED-8457-B41DA2B15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7030F-9C65-4547-8DBD-2E7CA9433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B390-1A32-457D-AB31-9314FD32A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40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D6345D3D-B4CB-4A02-9AA5-C1AF8E1EF38E}"/>
              </a:ext>
            </a:extLst>
          </p:cNvPr>
          <p:cNvSpPr/>
          <p:nvPr userDrawn="1"/>
        </p:nvSpPr>
        <p:spPr>
          <a:xfrm>
            <a:off x="-2207565" y="-704850"/>
            <a:ext cx="8081963" cy="8081963"/>
          </a:xfrm>
          <a:prstGeom prst="ellipse">
            <a:avLst/>
          </a:prstGeom>
          <a:solidFill>
            <a:schemeClr val="bg1"/>
          </a:solidFill>
          <a:ln w="101600">
            <a:solidFill>
              <a:srgbClr val="8BB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52B9312-223D-4968-A769-916A31B31F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6065" y="295274"/>
            <a:ext cx="3910159" cy="58388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4694DE-668A-4E7A-BD5B-CB51326868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14300"/>
            <a:ext cx="5676900" cy="6286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764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">
    <p:bg>
      <p:bgPr>
        <a:solidFill>
          <a:srgbClr val="7A9A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D6345D3D-B4CB-4A02-9AA5-C1AF8E1EF38E}"/>
              </a:ext>
            </a:extLst>
          </p:cNvPr>
          <p:cNvSpPr/>
          <p:nvPr userDrawn="1"/>
        </p:nvSpPr>
        <p:spPr>
          <a:xfrm>
            <a:off x="-2207565" y="-704850"/>
            <a:ext cx="8081963" cy="8081963"/>
          </a:xfrm>
          <a:prstGeom prst="ellipse">
            <a:avLst/>
          </a:prstGeom>
          <a:solidFill>
            <a:schemeClr val="bg1"/>
          </a:solidFill>
          <a:ln w="101600">
            <a:solidFill>
              <a:srgbClr val="8BB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4694DE-668A-4E7A-BD5B-CB51326868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562099"/>
            <a:ext cx="5676900" cy="51593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F53196-1203-4933-AB22-1CB277E5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36525"/>
            <a:ext cx="5679427" cy="13112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09E0E-148C-47C9-BDE9-915F2427D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447800"/>
            <a:ext cx="405391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53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962138-567F-4670-92BD-BA2A22BD1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787" y="136525"/>
            <a:ext cx="1088864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D44D9-4C7B-45E1-9FDA-17959823D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6786" y="1554163"/>
            <a:ext cx="10888641" cy="4494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72B5F-583A-4578-9835-AEAEF00A51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15500" y="6422902"/>
            <a:ext cx="1278140" cy="32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C2EF3-5407-4361-ACF9-8A08A3F40C68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352D9-0B29-4CA3-B761-2161D4EAF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24" y="6422902"/>
            <a:ext cx="4080281" cy="320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1F4BE-1B17-46D7-8FF7-1C2AB2942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199" y="6422902"/>
            <a:ext cx="650227" cy="3207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8B390-1A32-457D-AB31-9314FD32A5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80ACEF-0921-434D-A0D8-F2A75BE0713F}"/>
              </a:ext>
            </a:extLst>
          </p:cNvPr>
          <p:cNvSpPr/>
          <p:nvPr userDrawn="1"/>
        </p:nvSpPr>
        <p:spPr>
          <a:xfrm>
            <a:off x="416572" y="0"/>
            <a:ext cx="378668" cy="6858000"/>
          </a:xfrm>
          <a:prstGeom prst="rect">
            <a:avLst/>
          </a:prstGeom>
          <a:solidFill>
            <a:srgbClr val="7A9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2A1B54-0E35-477A-B3AF-7BF783059424}"/>
              </a:ext>
            </a:extLst>
          </p:cNvPr>
          <p:cNvSpPr/>
          <p:nvPr userDrawn="1"/>
        </p:nvSpPr>
        <p:spPr>
          <a:xfrm>
            <a:off x="257758" y="0"/>
            <a:ext cx="108857" cy="6858000"/>
          </a:xfrm>
          <a:prstGeom prst="rect">
            <a:avLst/>
          </a:prstGeom>
          <a:solidFill>
            <a:srgbClr val="8BB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8B2056-AA0C-4650-908E-7868CAF75D61}"/>
              </a:ext>
            </a:extLst>
          </p:cNvPr>
          <p:cNvSpPr txBox="1"/>
          <p:nvPr userDrawn="1"/>
        </p:nvSpPr>
        <p:spPr>
          <a:xfrm rot="16200000">
            <a:off x="-664454" y="3259723"/>
            <a:ext cx="2500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Poudre School District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FEB01E5-36AA-4A9F-91AC-507934D5C2F6}"/>
              </a:ext>
            </a:extLst>
          </p:cNvPr>
          <p:cNvSpPr/>
          <p:nvPr userDrawn="1"/>
        </p:nvSpPr>
        <p:spPr>
          <a:xfrm>
            <a:off x="102341" y="5622283"/>
            <a:ext cx="1096019" cy="109601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0868DD-93FB-4EF3-8805-414C48E48856}"/>
              </a:ext>
            </a:extLst>
          </p:cNvPr>
          <p:cNvSpPr/>
          <p:nvPr userDrawn="1"/>
        </p:nvSpPr>
        <p:spPr>
          <a:xfrm>
            <a:off x="136549" y="5668938"/>
            <a:ext cx="1018267" cy="101826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7E8BD6-C9EC-4A91-8281-46F9EB1F70E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01" y="5896616"/>
            <a:ext cx="575909" cy="56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0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661" r:id="rId8"/>
    <p:sldLayoutId id="2147483662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1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912" userDrawn="1">
          <p15:clr>
            <a:srgbClr val="F26B43"/>
          </p15:clr>
        </p15:guide>
        <p15:guide id="4" orient="horz" pos="4248" userDrawn="1">
          <p15:clr>
            <a:srgbClr val="F26B43"/>
          </p15:clr>
        </p15:guide>
        <p15:guide id="5" orient="horz" pos="72" userDrawn="1">
          <p15:clr>
            <a:srgbClr val="F26B43"/>
          </p15:clr>
        </p15:guide>
        <p15:guide id="6" orient="horz" pos="984" userDrawn="1">
          <p15:clr>
            <a:srgbClr val="F26B43"/>
          </p15:clr>
        </p15:guide>
        <p15:guide id="7" orient="horz" pos="4032" userDrawn="1">
          <p15:clr>
            <a:srgbClr val="F26B43"/>
          </p15:clr>
        </p15:guide>
        <p15:guide id="8" pos="7416" userDrawn="1">
          <p15:clr>
            <a:srgbClr val="F26B43"/>
          </p15:clr>
        </p15:guide>
        <p15:guide id="9" pos="552" userDrawn="1">
          <p15:clr>
            <a:srgbClr val="F26B43"/>
          </p15:clr>
        </p15:guide>
        <p15:guide id="10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mailto:melj@psdschools.org" TargetMode="External"/><Relationship Id="rId5" Type="http://schemas.openxmlformats.org/officeDocument/2006/relationships/hyperlink" Target="mailto:mcampos@psdschoosl.org" TargetMode="External"/><Relationship Id="rId4" Type="http://schemas.openxmlformats.org/officeDocument/2006/relationships/hyperlink" Target="mailto:christie@psdschools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0A0D2-C0AF-4669-B621-80D047E4BA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Benefits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4A3E6-2B0B-4EAD-8123-540F033E28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August 2021 through July 2022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DB01DF7-8227-444E-8C83-9CD5550344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2191999" y="6791416"/>
            <a:ext cx="88777" cy="6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7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7"/>
    </mc:Choice>
    <mc:Fallback xmlns="">
      <p:transition spd="slow" advTm="12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238175-568B-4D8A-833A-66681F770EB8}"/>
              </a:ext>
            </a:extLst>
          </p:cNvPr>
          <p:cNvSpPr txBox="1"/>
          <p:nvPr/>
        </p:nvSpPr>
        <p:spPr>
          <a:xfrm>
            <a:off x="867937" y="105937"/>
            <a:ext cx="8337394" cy="584775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accent4"/>
                </a:solidFill>
              </a:rPr>
              <a:t>Short-Term/Long-Term Disability Benefits</a:t>
            </a:r>
            <a:endParaRPr lang="en-US" sz="3200">
              <a:solidFill>
                <a:schemeClr val="accent4"/>
              </a:solidFill>
            </a:endParaRPr>
          </a:p>
        </p:txBody>
      </p:sp>
      <p:pic>
        <p:nvPicPr>
          <p:cNvPr id="3" name="Picture 3" descr="A picture containing table&#10;&#10;Description generated with very high confidence">
            <a:extLst>
              <a:ext uri="{FF2B5EF4-FFF2-40B4-BE49-F238E27FC236}">
                <a16:creationId xmlns:a16="http://schemas.microsoft.com/office/drawing/2014/main" id="{98AB60F0-7ECC-4F6B-9316-7F37C21C6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160" y="5109363"/>
            <a:ext cx="1424827" cy="1387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DE6A22-2131-45CC-AC9A-8141F658DA2F}"/>
              </a:ext>
            </a:extLst>
          </p:cNvPr>
          <p:cNvSpPr txBox="1"/>
          <p:nvPr/>
        </p:nvSpPr>
        <p:spPr>
          <a:xfrm>
            <a:off x="4659351" y="2977375"/>
            <a:ext cx="7454589" cy="861774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chemeClr val="accent4"/>
                </a:solidFill>
              </a:rPr>
              <a:t>Leaves of absence</a:t>
            </a:r>
            <a:r>
              <a:rPr lang="en-US" sz="3200">
                <a:solidFill>
                  <a:schemeClr val="accent4"/>
                </a:solidFill>
                <a:cs typeface="Arial"/>
              </a:rPr>
              <a:t>​</a:t>
            </a:r>
            <a:br>
              <a:rPr lang="en-US">
                <a:cs typeface="Arial"/>
              </a:rPr>
            </a:br>
            <a:r>
              <a:rPr lang="en-US" b="1"/>
              <a:t>(absences more than 15 days)</a:t>
            </a:r>
            <a:r>
              <a:rPr lang="en-US"/>
              <a:t> </a:t>
            </a:r>
            <a:r>
              <a:rPr lang="en-US">
                <a:cs typeface="Arial"/>
              </a:rPr>
              <a:t>​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40E705C-1921-4DAE-A0E5-C657F5C0A8CD}"/>
              </a:ext>
            </a:extLst>
          </p:cNvPr>
          <p:cNvSpPr/>
          <p:nvPr/>
        </p:nvSpPr>
        <p:spPr>
          <a:xfrm>
            <a:off x="1219951" y="4759595"/>
            <a:ext cx="427463" cy="306659"/>
          </a:xfrm>
          <a:prstGeom prst="wedgeRound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0CF00DE-F7FE-4B3A-BAD1-410CA3C281E5}"/>
              </a:ext>
            </a:extLst>
          </p:cNvPr>
          <p:cNvSpPr/>
          <p:nvPr/>
        </p:nvSpPr>
        <p:spPr>
          <a:xfrm>
            <a:off x="1647414" y="4259757"/>
            <a:ext cx="427463" cy="306659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C958265-7239-4F62-8D3D-E8E070AA358F}"/>
              </a:ext>
            </a:extLst>
          </p:cNvPr>
          <p:cNvSpPr/>
          <p:nvPr/>
        </p:nvSpPr>
        <p:spPr>
          <a:xfrm>
            <a:off x="2065912" y="3842244"/>
            <a:ext cx="427463" cy="306659"/>
          </a:xfrm>
          <a:prstGeom prst="wedgeRoundRect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FBF26C5-0534-4632-8651-7BC02C6720EB}"/>
              </a:ext>
            </a:extLst>
          </p:cNvPr>
          <p:cNvSpPr/>
          <p:nvPr/>
        </p:nvSpPr>
        <p:spPr>
          <a:xfrm>
            <a:off x="3123967" y="4259756"/>
            <a:ext cx="427463" cy="306659"/>
          </a:xfrm>
          <a:prstGeom prst="wedgeRoundRect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8809B41-0427-4005-BC5B-841467E2FDF9}"/>
              </a:ext>
            </a:extLst>
          </p:cNvPr>
          <p:cNvSpPr/>
          <p:nvPr/>
        </p:nvSpPr>
        <p:spPr>
          <a:xfrm>
            <a:off x="3551430" y="4768559"/>
            <a:ext cx="427463" cy="306659"/>
          </a:xfrm>
          <a:prstGeom prst="wedgeRoundRectCallout">
            <a:avLst/>
          </a:prstGeom>
          <a:solidFill>
            <a:srgbClr val="45007D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27BEFB-0A4B-4144-AF2B-619C078B9739}"/>
              </a:ext>
            </a:extLst>
          </p:cNvPr>
          <p:cNvSpPr txBox="1"/>
          <p:nvPr/>
        </p:nvSpPr>
        <p:spPr>
          <a:xfrm>
            <a:off x="1194998" y="4770276"/>
            <a:ext cx="55012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/>
              <a:t>LOA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B123034-75FB-4740-B995-53521AAE0BC4}"/>
              </a:ext>
            </a:extLst>
          </p:cNvPr>
          <p:cNvSpPr/>
          <p:nvPr/>
        </p:nvSpPr>
        <p:spPr>
          <a:xfrm>
            <a:off x="2705468" y="3842243"/>
            <a:ext cx="427463" cy="306659"/>
          </a:xfrm>
          <a:prstGeom prst="wedgeRoundRectCallou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C81BFD-B127-4B07-939C-C77573A31431}"/>
              </a:ext>
            </a:extLst>
          </p:cNvPr>
          <p:cNvSpPr txBox="1"/>
          <p:nvPr/>
        </p:nvSpPr>
        <p:spPr>
          <a:xfrm>
            <a:off x="1613496" y="4289352"/>
            <a:ext cx="55012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cs typeface="Arial"/>
              </a:rPr>
              <a:t>STD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6FB2C5-A58C-4ED7-A997-786C488EB07A}"/>
              </a:ext>
            </a:extLst>
          </p:cNvPr>
          <p:cNvSpPr txBox="1"/>
          <p:nvPr/>
        </p:nvSpPr>
        <p:spPr>
          <a:xfrm>
            <a:off x="2067853" y="3898403"/>
            <a:ext cx="55012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cs typeface="Arial"/>
              </a:rPr>
              <a:t>LTD</a:t>
            </a:r>
            <a:endParaRPr lang="en-US" sz="12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A6A345-D2A4-4D47-AC81-73B979BF002A}"/>
              </a:ext>
            </a:extLst>
          </p:cNvPr>
          <p:cNvSpPr txBox="1"/>
          <p:nvPr/>
        </p:nvSpPr>
        <p:spPr>
          <a:xfrm>
            <a:off x="2625086" y="3897748"/>
            <a:ext cx="60588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/>
              <a:t>FMLA</a:t>
            </a:r>
            <a:endParaRPr lang="en-US" sz="1200"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F6B5E4-8FF4-462B-85A5-6D7A15F45FDE}"/>
              </a:ext>
            </a:extLst>
          </p:cNvPr>
          <p:cNvSpPr txBox="1"/>
          <p:nvPr/>
        </p:nvSpPr>
        <p:spPr>
          <a:xfrm>
            <a:off x="3044241" y="4288368"/>
            <a:ext cx="55012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 ADA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AFAAFD-18C9-4364-BF4B-D9D2DBDF5300}"/>
              </a:ext>
            </a:extLst>
          </p:cNvPr>
          <p:cNvSpPr txBox="1"/>
          <p:nvPr/>
        </p:nvSpPr>
        <p:spPr>
          <a:xfrm>
            <a:off x="3490618" y="4797825"/>
            <a:ext cx="55012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cs typeface="Arial"/>
              </a:rPr>
              <a:t>RTW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62EEB2-1A24-47C8-88BF-7F30E5D74EA8}"/>
              </a:ext>
            </a:extLst>
          </p:cNvPr>
          <p:cNvSpPr txBox="1"/>
          <p:nvPr/>
        </p:nvSpPr>
        <p:spPr>
          <a:xfrm>
            <a:off x="867937" y="932986"/>
            <a:ext cx="820729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§"/>
            </a:pPr>
            <a:r>
              <a:rPr lang="en-US" sz="2000">
                <a:cs typeface="Arial"/>
              </a:rPr>
              <a:t>Eligibility: Employees working 15 or more scheduled hours per week​</a:t>
            </a:r>
            <a:endParaRPr lang="en-US">
              <a:cs typeface="Arial"/>
            </a:endParaRPr>
          </a:p>
          <a:p>
            <a:pPr marL="342900" indent="-342900">
              <a:buFont typeface="Wingdings"/>
              <a:buChar char="§"/>
            </a:pPr>
            <a:r>
              <a:rPr lang="en-US" sz="2000">
                <a:cs typeface="Arial"/>
              </a:rPr>
              <a:t>Coverage begins the first of the month following your hire date​</a:t>
            </a:r>
          </a:p>
          <a:p>
            <a:pPr marL="342900" indent="-342900">
              <a:buFont typeface="Wingdings"/>
              <a:buChar char="§"/>
            </a:pPr>
            <a:r>
              <a:rPr lang="en-US" sz="2000">
                <a:cs typeface="Arial"/>
              </a:rPr>
              <a:t>No cost to employee – PSD pays 100% of monthly premium​</a:t>
            </a:r>
          </a:p>
          <a:p>
            <a:pPr marL="342900" indent="-342900">
              <a:buFont typeface="Wingdings"/>
              <a:buChar char="§"/>
            </a:pPr>
            <a:r>
              <a:rPr lang="en-US" sz="2000">
                <a:cs typeface="Arial"/>
              </a:rPr>
              <a:t>Benefits are applied during a medical leave of absence.​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3B81A4-70B4-428D-BE29-C3A0E349F378}"/>
              </a:ext>
            </a:extLst>
          </p:cNvPr>
          <p:cNvSpPr txBox="1"/>
          <p:nvPr/>
        </p:nvSpPr>
        <p:spPr>
          <a:xfrm>
            <a:off x="4659351" y="3943815"/>
            <a:ext cx="732449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Segoe UI"/>
              </a:rPr>
              <a:t>If you need time off due to any of the following, please contact Benefits Services to discuss possible leaves of absence options.  ​</a:t>
            </a:r>
          </a:p>
          <a:p>
            <a:pPr>
              <a:buChar char="•"/>
            </a:pPr>
            <a:r>
              <a:rPr lang="en-US">
                <a:cs typeface="Arial"/>
              </a:rPr>
              <a:t>Your own serious health condition​</a:t>
            </a:r>
          </a:p>
          <a:p>
            <a:pPr>
              <a:buChar char="•"/>
            </a:pPr>
            <a:r>
              <a:rPr lang="en-US">
                <a:cs typeface="Arial"/>
              </a:rPr>
              <a:t>To care for an immediate family member with a serious health condition​</a:t>
            </a:r>
          </a:p>
          <a:p>
            <a:pPr>
              <a:buChar char="•"/>
            </a:pPr>
            <a:r>
              <a:rPr lang="en-US">
                <a:cs typeface="Arial"/>
              </a:rPr>
              <a:t>Care for a child following a birth​</a:t>
            </a:r>
          </a:p>
          <a:p>
            <a:pPr>
              <a:buChar char="•"/>
            </a:pPr>
            <a:r>
              <a:rPr lang="en-US">
                <a:cs typeface="Arial"/>
              </a:rPr>
              <a:t>Serve as an exchange or international teacher; to return to school as a student; or for restoration of your own health​</a:t>
            </a:r>
          </a:p>
          <a:p>
            <a:pPr>
              <a:buChar char="•"/>
            </a:pPr>
            <a:r>
              <a:rPr lang="en-US">
                <a:cs typeface="Arial"/>
              </a:rPr>
              <a:t>Military or other Government Assignment​</a:t>
            </a:r>
          </a:p>
          <a:p>
            <a:pPr>
              <a:buChar char="•"/>
            </a:pPr>
            <a:r>
              <a:rPr lang="en-US">
                <a:cs typeface="Arial"/>
              </a:rPr>
              <a:t>To complete your student teaching requirements (classified only)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FA12F484-1BA1-4720-B479-90A3678D2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6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44"/>
    </mc:Choice>
    <mc:Fallback xmlns="">
      <p:transition spd="slow" advTm="65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6E7E49-F402-4D74-9355-A29F5141194A}"/>
              </a:ext>
            </a:extLst>
          </p:cNvPr>
          <p:cNvSpPr txBox="1"/>
          <p:nvPr/>
        </p:nvSpPr>
        <p:spPr>
          <a:xfrm>
            <a:off x="88948" y="2260612"/>
            <a:ext cx="5930518" cy="95328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kern="1200">
                <a:solidFill>
                  <a:schemeClr val="accent4"/>
                </a:solidFill>
                <a:latin typeface="Arial"/>
                <a:ea typeface="+mj-ea"/>
                <a:cs typeface="Arial"/>
              </a:rPr>
              <a:t>Changing Elections During the Plan Year</a:t>
            </a:r>
            <a:endParaRPr lang="en-US">
              <a:solidFill>
                <a:schemeClr val="accent4"/>
              </a:solidFill>
              <a:ea typeface="+mj-ea"/>
            </a:endParaRPr>
          </a:p>
        </p:txBody>
      </p:sp>
      <p:sp>
        <p:nvSpPr>
          <p:cNvPr id="13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Graphic 6" descr="Daily Calendar">
            <a:extLst>
              <a:ext uri="{FF2B5EF4-FFF2-40B4-BE49-F238E27FC236}">
                <a16:creationId xmlns:a16="http://schemas.microsoft.com/office/drawing/2014/main" id="{CD3A722C-B62B-400B-A366-4E6F30108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3820" y="1211295"/>
            <a:ext cx="5117492" cy="51174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DFB281-6D4B-44D5-AEB3-2585E1697EAD}"/>
              </a:ext>
            </a:extLst>
          </p:cNvPr>
          <p:cNvSpPr txBox="1"/>
          <p:nvPr/>
        </p:nvSpPr>
        <p:spPr>
          <a:xfrm>
            <a:off x="337598" y="3174161"/>
            <a:ext cx="5438078" cy="2154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1400">
                <a:cs typeface="Arial"/>
              </a:rPr>
              <a:t>If you experience a qualified status change, Benefits Services must receive your online enrollment within 31-days of the qualified status change​</a:t>
            </a:r>
          </a:p>
          <a:p>
            <a:endParaRPr lang="en-US" sz="1400">
              <a:cs typeface="Arial"/>
            </a:endParaRPr>
          </a:p>
          <a:p>
            <a:pPr>
              <a:buChar char="•"/>
            </a:pPr>
            <a:r>
              <a:rPr lang="en-US" sz="1400">
                <a:cs typeface="Arial"/>
              </a:rPr>
              <a:t>IRS regulations allow you to change health, dental and vision elections ONLY if you experience a qualified status change​</a:t>
            </a:r>
          </a:p>
          <a:p>
            <a:endParaRPr lang="en-US">
              <a:cs typeface="Arial"/>
            </a:endParaRPr>
          </a:p>
          <a:p>
            <a:endParaRPr lang="en-US">
              <a:solidFill>
                <a:srgbClr val="003E7E"/>
              </a:solidFill>
              <a:cs typeface="Arial"/>
            </a:endParaRPr>
          </a:p>
          <a:p>
            <a:pPr algn="ctr"/>
            <a:endParaRPr lang="en-US" sz="1400">
              <a:solidFill>
                <a:schemeClr val="accent4"/>
              </a:solidFill>
              <a:cs typeface="Segoe U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118980-B1B5-4C79-A059-459EA416B53A}"/>
              </a:ext>
            </a:extLst>
          </p:cNvPr>
          <p:cNvSpPr txBox="1"/>
          <p:nvPr/>
        </p:nvSpPr>
        <p:spPr>
          <a:xfrm>
            <a:off x="9252260" y="2347796"/>
            <a:ext cx="14515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accent5">
                    <a:lumMod val="60000"/>
                    <a:lumOff val="40000"/>
                  </a:schemeClr>
                </a:solidFill>
              </a:rPr>
              <a:t>YOU ONLY </a:t>
            </a:r>
            <a:endParaRPr lang="en-US" b="1">
              <a:solidFill>
                <a:schemeClr val="accent5">
                  <a:lumMod val="60000"/>
                  <a:lumOff val="40000"/>
                </a:schemeClr>
              </a:solidFill>
              <a:cs typeface="Arial"/>
            </a:endParaRPr>
          </a:p>
          <a:p>
            <a:pPr algn="ctr"/>
            <a:r>
              <a:rPr lang="en-US" b="1">
                <a:solidFill>
                  <a:schemeClr val="accent5">
                    <a:lumMod val="60000"/>
                    <a:lumOff val="40000"/>
                  </a:schemeClr>
                </a:solidFill>
                <a:cs typeface="Arial"/>
              </a:rPr>
              <a:t>HAVE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9A47F1-A515-47D2-B4F6-FCFC1C79114E}"/>
              </a:ext>
            </a:extLst>
          </p:cNvPr>
          <p:cNvSpPr txBox="1"/>
          <p:nvPr/>
        </p:nvSpPr>
        <p:spPr>
          <a:xfrm>
            <a:off x="8307890" y="5259891"/>
            <a:ext cx="33472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DAYS TO MAKE A CHANGE!</a:t>
            </a:r>
            <a:endParaRPr lang="en-US" b="1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9CC169-0F1D-4B1D-96A1-8472A92B1BE7}"/>
              </a:ext>
            </a:extLst>
          </p:cNvPr>
          <p:cNvSpPr txBox="1"/>
          <p:nvPr/>
        </p:nvSpPr>
        <p:spPr>
          <a:xfrm>
            <a:off x="9677400" y="4148254"/>
            <a:ext cx="58729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>
                <a:solidFill>
                  <a:schemeClr val="accent4"/>
                </a:solidFill>
              </a:rPr>
              <a:t>31</a:t>
            </a:r>
          </a:p>
        </p:txBody>
      </p:sp>
      <p:sp>
        <p:nvSpPr>
          <p:cNvPr id="4" name="Flowchart: Merge 3">
            <a:extLst>
              <a:ext uri="{FF2B5EF4-FFF2-40B4-BE49-F238E27FC236}">
                <a16:creationId xmlns:a16="http://schemas.microsoft.com/office/drawing/2014/main" id="{FAB128F5-3B1A-4B97-B854-84B7B94C0769}"/>
              </a:ext>
            </a:extLst>
          </p:cNvPr>
          <p:cNvSpPr/>
          <p:nvPr/>
        </p:nvSpPr>
        <p:spPr>
          <a:xfrm>
            <a:off x="33618" y="47065"/>
            <a:ext cx="6024282" cy="2214282"/>
          </a:xfrm>
          <a:prstGeom prst="flowChartMerg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486370-B51F-4035-8E98-2B1F02269F97}"/>
              </a:ext>
            </a:extLst>
          </p:cNvPr>
          <p:cNvSpPr txBox="1"/>
          <p:nvPr/>
        </p:nvSpPr>
        <p:spPr>
          <a:xfrm>
            <a:off x="1155888" y="196662"/>
            <a:ext cx="378310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chemeClr val="bg2"/>
                </a:solidFill>
                <a:ea typeface="+mn-lt"/>
                <a:cs typeface="+mn-lt"/>
              </a:rPr>
              <a:t>Important Benefit Reminder</a:t>
            </a:r>
            <a:endParaRPr lang="en-US" sz="3600">
              <a:solidFill>
                <a:schemeClr val="bg2"/>
              </a:solidFill>
              <a:cs typeface="Arial"/>
            </a:endParaRPr>
          </a:p>
        </p:txBody>
      </p:sp>
      <p:sp>
        <p:nvSpPr>
          <p:cNvPr id="16" name="Flowchart: Merge 15">
            <a:extLst>
              <a:ext uri="{FF2B5EF4-FFF2-40B4-BE49-F238E27FC236}">
                <a16:creationId xmlns:a16="http://schemas.microsoft.com/office/drawing/2014/main" id="{54401132-841D-4BD5-A9E4-173EB42B783B}"/>
              </a:ext>
            </a:extLst>
          </p:cNvPr>
          <p:cNvSpPr/>
          <p:nvPr/>
        </p:nvSpPr>
        <p:spPr>
          <a:xfrm rot="10800000">
            <a:off x="24653" y="4601135"/>
            <a:ext cx="6024282" cy="2214282"/>
          </a:xfrm>
          <a:prstGeom prst="flowChartMerg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F1747-A950-47E2-98C6-AE1870B46915}"/>
              </a:ext>
            </a:extLst>
          </p:cNvPr>
          <p:cNvSpPr txBox="1"/>
          <p:nvPr/>
        </p:nvSpPr>
        <p:spPr>
          <a:xfrm>
            <a:off x="1154767" y="5323356"/>
            <a:ext cx="3720353" cy="132343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Additional</a:t>
            </a:r>
          </a:p>
          <a:p>
            <a:pPr algn="ctr"/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 information regarding </a:t>
            </a:r>
          </a:p>
          <a:p>
            <a:pPr algn="ctr"/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Qualified Status Changes can be </a:t>
            </a:r>
          </a:p>
          <a:p>
            <a:pPr algn="ctr"/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found on the Benefits website or in the Benefits Booklet. </a:t>
            </a:r>
            <a:endParaRPr lang="en-US" sz="1600">
              <a:solidFill>
                <a:schemeClr val="bg1"/>
              </a:solidFill>
              <a:cs typeface="Arial"/>
            </a:endParaRPr>
          </a:p>
        </p:txBody>
      </p:sp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3DDADE64-BF8A-4610-BE67-6EB6C3BE5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92"/>
    </mc:Choice>
    <mc:Fallback xmlns="">
      <p:transition spd="slow" advTm="37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3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7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8BEE69-108A-4780-9754-4A1D05B2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r>
              <a:rPr lang="en-US" sz="4000" b="1">
                <a:solidFill>
                  <a:schemeClr val="accent4"/>
                </a:solidFill>
                <a:latin typeface="Arial"/>
                <a:cs typeface="Arial"/>
              </a:rPr>
              <a:t>Benefits Services Staff</a:t>
            </a:r>
            <a:endParaRPr lang="en-US" sz="4000">
              <a:solidFill>
                <a:schemeClr val="accent4"/>
              </a:solidFill>
            </a:endParaRP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C5EE38EA-ECD2-4D1E-B45F-057617DDE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5150081" cy="35631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b="1">
                <a:ea typeface="+mn-lt"/>
                <a:cs typeface="+mn-lt"/>
              </a:rPr>
              <a:t>Christina Erickson</a:t>
            </a:r>
            <a:endParaRPr lang="en-US" sz="190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>
                <a:ea typeface="+mn-lt"/>
                <a:cs typeface="+mn-lt"/>
              </a:rPr>
              <a:t>Benefits/Wellness Technician l 490-3499 l </a:t>
            </a:r>
            <a:r>
              <a:rPr lang="en-US" sz="190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  <a:hlinkClick r:id="rId4"/>
              </a:rPr>
              <a:t>christie@psdschools.org</a:t>
            </a:r>
            <a:endParaRPr lang="en-US" sz="1900">
              <a:solidFill>
                <a:schemeClr val="bg2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90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b="1">
                <a:ea typeface="+mn-lt"/>
                <a:cs typeface="+mn-lt"/>
              </a:rPr>
              <a:t>Marissa Campos</a:t>
            </a:r>
            <a:endParaRPr lang="en-US" sz="190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>
                <a:ea typeface="+mn-lt"/>
                <a:cs typeface="+mn-lt"/>
              </a:rPr>
              <a:t>Benefits Specialist l 490-3680 l </a:t>
            </a:r>
            <a:r>
              <a:rPr lang="en-US" sz="1900">
                <a:ea typeface="+mn-lt"/>
                <a:cs typeface="+mn-lt"/>
                <a:hlinkClick r:id="rId5"/>
              </a:rPr>
              <a:t>mcampos@psdschoosl.org</a:t>
            </a:r>
            <a:endParaRPr lang="en-US" sz="190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90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b="1">
                <a:ea typeface="+mn-lt"/>
                <a:cs typeface="+mn-lt"/>
              </a:rPr>
              <a:t>Melissa Johnson</a:t>
            </a:r>
            <a:endParaRPr lang="en-US" sz="190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>
                <a:ea typeface="+mn-lt"/>
                <a:cs typeface="+mn-lt"/>
              </a:rPr>
              <a:t>Benefits Manager l 490-3435 l </a:t>
            </a:r>
            <a:r>
              <a:rPr lang="en-US" sz="1900">
                <a:ea typeface="+mn-lt"/>
                <a:cs typeface="+mn-lt"/>
                <a:hlinkClick r:id="rId6"/>
              </a:rPr>
              <a:t>melj@psdschools.org</a:t>
            </a:r>
            <a:endParaRPr lang="en-US" sz="190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516A35-281A-469B-97EE-443E52DCE19A}"/>
              </a:ext>
            </a:extLst>
          </p:cNvPr>
          <p:cNvSpPr txBox="1"/>
          <p:nvPr/>
        </p:nvSpPr>
        <p:spPr>
          <a:xfrm>
            <a:off x="6099717" y="6397083"/>
            <a:ext cx="6032809" cy="369332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/>
              <a:t>Email: PSDbenefits@psdschools.org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2CE317-8B45-4455-B413-DC2C37D264E0}"/>
              </a:ext>
            </a:extLst>
          </p:cNvPr>
          <p:cNvSpPr txBox="1"/>
          <p:nvPr/>
        </p:nvSpPr>
        <p:spPr>
          <a:xfrm>
            <a:off x="4724400" y="4800600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>
              <a:cs typeface="Arial"/>
            </a:endParaRPr>
          </a:p>
        </p:txBody>
      </p:sp>
      <p:pic>
        <p:nvPicPr>
          <p:cNvPr id="30" name="Picture 30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9CEFA0FC-5F41-4E27-8370-85817619C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2331" y="2936604"/>
            <a:ext cx="3404141" cy="268535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3358E1F-8FE6-4BD9-AAF9-EB21B07E6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5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7"/>
    </mc:Choice>
    <mc:Fallback xmlns="">
      <p:transition spd="slow" advTm="12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AB62F57-BFC5-4764-97CB-7082288BCA3D}"/>
              </a:ext>
            </a:extLst>
          </p:cNvPr>
          <p:cNvSpPr/>
          <p:nvPr/>
        </p:nvSpPr>
        <p:spPr>
          <a:xfrm>
            <a:off x="10318375" y="138952"/>
            <a:ext cx="1837765" cy="18288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6EE184F-CF89-4A51-AE80-0DDFF1A23B7E}"/>
              </a:ext>
            </a:extLst>
          </p:cNvPr>
          <p:cNvSpPr/>
          <p:nvPr/>
        </p:nvSpPr>
        <p:spPr>
          <a:xfrm>
            <a:off x="5423219" y="5645426"/>
            <a:ext cx="1237987" cy="1212574"/>
          </a:xfrm>
          <a:prstGeom prst="ellipse">
            <a:avLst/>
          </a:prstGeom>
          <a:solidFill>
            <a:srgbClr val="9ABF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0C4A38-FD63-439A-B78C-7059815CFFD1}"/>
              </a:ext>
            </a:extLst>
          </p:cNvPr>
          <p:cNvSpPr/>
          <p:nvPr/>
        </p:nvSpPr>
        <p:spPr>
          <a:xfrm>
            <a:off x="519952" y="246529"/>
            <a:ext cx="2886635" cy="2913527"/>
          </a:xfrm>
          <a:prstGeom prst="ellipse">
            <a:avLst/>
          </a:prstGeom>
          <a:solidFill>
            <a:schemeClr val="tx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5FA4A58-7F3F-4297-A209-0F8809BB66E6}"/>
              </a:ext>
            </a:extLst>
          </p:cNvPr>
          <p:cNvSpPr/>
          <p:nvPr/>
        </p:nvSpPr>
        <p:spPr>
          <a:xfrm>
            <a:off x="779084" y="724452"/>
            <a:ext cx="5317599" cy="1982949"/>
          </a:xfrm>
          <a:prstGeom prst="homePlate">
            <a:avLst/>
          </a:prstGeom>
          <a:solidFill>
            <a:srgbClr val="9ABF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Bodoni MT Black"/>
                <a:cs typeface="Arial"/>
              </a:rPr>
              <a:t>Eligibility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E71BD7-D71D-4F30-AF84-767C93353A64}"/>
              </a:ext>
            </a:extLst>
          </p:cNvPr>
          <p:cNvSpPr txBox="1"/>
          <p:nvPr/>
        </p:nvSpPr>
        <p:spPr>
          <a:xfrm>
            <a:off x="986118" y="3525870"/>
            <a:ext cx="4724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Classified Employees</a:t>
            </a:r>
            <a:r>
              <a:rPr lang="en-US" sz="2400">
                <a:cs typeface="Arial"/>
              </a:rPr>
              <a:t>​</a:t>
            </a: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2ABDBA-5CC6-4FF4-BB2A-9F117723BDEC}"/>
              </a:ext>
            </a:extLst>
          </p:cNvPr>
          <p:cNvSpPr txBox="1"/>
          <p:nvPr/>
        </p:nvSpPr>
        <p:spPr>
          <a:xfrm>
            <a:off x="2034989" y="4249271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5.63 - 8 hours per day, based on 185-day contract.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9231AE-6F0A-45B7-9111-FF34C236887E}"/>
              </a:ext>
            </a:extLst>
          </p:cNvPr>
          <p:cNvSpPr txBox="1"/>
          <p:nvPr/>
        </p:nvSpPr>
        <p:spPr>
          <a:xfrm>
            <a:off x="1201270" y="6230470"/>
            <a:ext cx="4509248" cy="523220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7A9A01"/>
                </a:solidFill>
                <a:latin typeface="Calibri"/>
              </a:rPr>
              <a:t>NOTE:  Employees electing benefits requiring they pay any portion of the premium will be paid on a prorated basis.</a:t>
            </a:r>
            <a:endParaRPr lang="en-US" sz="1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E5F0E64-6595-405A-8487-7223C369F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8C10B0-461C-4596-B5BC-661CE9BC71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788643"/>
              </p:ext>
            </p:extLst>
          </p:nvPr>
        </p:nvGraphicFramePr>
        <p:xfrm>
          <a:off x="6222832" y="724452"/>
          <a:ext cx="5600700" cy="33548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1224288589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845271704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131185362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8062376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Standard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Assignment in Days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Hours Per Day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2821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141 (4-day work week)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7.39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7.39 – 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029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5.96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5.96 – 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51146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5.89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5.89 – 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00716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5.86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5.86 – 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2721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5.73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5.73 – 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0975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5.63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5.63 – 7.99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560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5.60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5.60 – 7.95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7.96 – 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6733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5.49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5.49 – 7.78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7.79 – 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2467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5.35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5.35 – 7.58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7.59 – 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07331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5.21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5.21 – 7.39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7.40 – 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4352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5.09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5.09 – 7.21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7.22 – 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48214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4.99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4.99 – 7.08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7.09 – 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3811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4.96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4.96 – 7.04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7.05 – 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65000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4.85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4.85 – 6.88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6.89 – 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04243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4.74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4.74 – 6.72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6.73 – 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1653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4.63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4.63 – 6.57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6.58 – 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8880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230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4.53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4.53 – 6.43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6.44 – 8.00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3319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Less than 4.01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4.01 – 5.69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5.70 – 8.00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774781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B4B1372-F57A-4369-BA1C-7825E3054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380328"/>
              </p:ext>
            </p:extLst>
          </p:nvPr>
        </p:nvGraphicFramePr>
        <p:xfrm>
          <a:off x="6222832" y="4197106"/>
          <a:ext cx="5600700" cy="20546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4183613282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3618012546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6860403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8020241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Benefits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1582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Health Insurance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2336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Dental Insurance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6929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Life &amp; AD&amp;D Insurance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2907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Voluntary Life Insurance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9208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Vision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Voluntary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Voluntary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3688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Short- and Long-Term Disability (provided by PSD)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Yes if working 15 or more hours/week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2389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Flexible Spending Accounts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Optional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Optional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Optional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0738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51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75"/>
    </mc:Choice>
    <mc:Fallback xmlns="">
      <p:transition spd="slow" advTm="4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umbrella&#10;&#10;Description generated with very high confidence">
            <a:extLst>
              <a:ext uri="{FF2B5EF4-FFF2-40B4-BE49-F238E27FC236}">
                <a16:creationId xmlns:a16="http://schemas.microsoft.com/office/drawing/2014/main" id="{26B3FFAE-B70B-4FCE-8D7B-046A5A0B1D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73" r="22720"/>
          <a:stretch/>
        </p:blipFill>
        <p:spPr>
          <a:xfrm>
            <a:off x="20" y="10"/>
            <a:ext cx="4449718" cy="6857990"/>
          </a:xfrm>
          <a:prstGeom prst="rect">
            <a:avLst/>
          </a:prstGeom>
          <a:effectLst/>
        </p:spPr>
      </p:pic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1A4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26BC1D3E-F8B4-4299-8188-23756446D438}"/>
              </a:ext>
            </a:extLst>
          </p:cNvPr>
          <p:cNvSpPr/>
          <p:nvPr/>
        </p:nvSpPr>
        <p:spPr>
          <a:xfrm rot="5400000">
            <a:off x="5716936" y="423924"/>
            <a:ext cx="4421695" cy="8445465"/>
          </a:xfrm>
          <a:prstGeom prst="flowChartAlternateProcess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6928F4-EC15-40AA-8461-D724EBCC599F}"/>
              </a:ext>
            </a:extLst>
          </p:cNvPr>
          <p:cNvSpPr txBox="1"/>
          <p:nvPr/>
        </p:nvSpPr>
        <p:spPr>
          <a:xfrm>
            <a:off x="4023249" y="3218764"/>
            <a:ext cx="8129535" cy="421013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u="sng"/>
              <a:t>Enrollment Requirements​</a:t>
            </a:r>
            <a:br>
              <a:rPr lang="en-US" sz="1400" b="1"/>
            </a:br>
            <a:endParaRPr lang="en-US" sz="1400">
              <a:cs typeface="Arial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u="sng"/>
              <a:t>Within 31 days</a:t>
            </a:r>
            <a:r>
              <a:rPr lang="en-US" sz="1400"/>
              <a:t> of your eligibility date you MUST complete the following:​</a:t>
            </a:r>
            <a:endParaRPr lang="en-US" sz="1400">
              <a:cs typeface="Arial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ea typeface="+mn-lt"/>
              <a:cs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Medical, dental, vision – complete the online enrollment​</a:t>
            </a:r>
            <a:endParaRPr lang="en-US" sz="1400">
              <a:cs typeface="Arial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If enrolling dependents it is recommended to enroll by the 15th of the month in which you are eligible to avoid a double deduction in premiums</a:t>
            </a:r>
            <a:br>
              <a:rPr lang="en-US" sz="1400"/>
            </a:br>
            <a:endParaRPr lang="en-US" sz="1400">
              <a:cs typeface="Arial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Basic Life – Automatically enrolled in basic life. Please complete the Beneficiary Designation Form</a:t>
            </a:r>
            <a:br>
              <a:rPr lang="en-US" sz="1400"/>
            </a:br>
            <a:r>
              <a:rPr lang="en-US" sz="1400"/>
              <a:t>​</a:t>
            </a:r>
            <a:endParaRPr lang="en-US" sz="1400">
              <a:cs typeface="Arial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Optional Life (voluntary) - Complete the Optional Life and AD&amp;D Enrollment Form​</a:t>
            </a:r>
            <a:br>
              <a:rPr lang="en-US" sz="1400"/>
            </a:br>
            <a:endParaRPr lang="en-US" sz="1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Legal Services (voluntary) - Complete the online enrollment through ARAG​</a:t>
            </a:r>
            <a:endParaRPr lang="en-US" sz="1400"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12AECC-DF0A-483F-A96F-DD3C68C44B00}"/>
              </a:ext>
            </a:extLst>
          </p:cNvPr>
          <p:cNvSpPr txBox="1"/>
          <p:nvPr/>
        </p:nvSpPr>
        <p:spPr>
          <a:xfrm>
            <a:off x="3882122" y="-637489"/>
            <a:ext cx="8307714" cy="12861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latin typeface="+mj-lt"/>
                <a:ea typeface="+mj-ea"/>
                <a:cs typeface="+mj-cs"/>
              </a:rPr>
              <a:t>When do you become covered?</a:t>
            </a:r>
          </a:p>
        </p:txBody>
      </p:sp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CE22466C-57A3-481C-9E0B-95F968BF3A7D}"/>
              </a:ext>
            </a:extLst>
          </p:cNvPr>
          <p:cNvSpPr/>
          <p:nvPr/>
        </p:nvSpPr>
        <p:spPr>
          <a:xfrm rot="1680000">
            <a:off x="7229105" y="134911"/>
            <a:ext cx="3998256" cy="367552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F64E02-FB1B-4673-A942-961D0427E107}"/>
              </a:ext>
            </a:extLst>
          </p:cNvPr>
          <p:cNvSpPr txBox="1"/>
          <p:nvPr/>
        </p:nvSpPr>
        <p:spPr>
          <a:xfrm>
            <a:off x="7594559" y="1368346"/>
            <a:ext cx="301214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>
                <a:solidFill>
                  <a:srgbClr val="FFC000"/>
                </a:solidFill>
              </a:rPr>
              <a:t>First of the month following your date of hire</a:t>
            </a:r>
            <a:endParaRPr lang="en-US" sz="2400">
              <a:solidFill>
                <a:srgbClr val="FFC000"/>
              </a:solidFill>
              <a:cs typeface="Arial"/>
            </a:endParaRPr>
          </a:p>
        </p:txBody>
      </p:sp>
      <p:pic>
        <p:nvPicPr>
          <p:cNvPr id="21" name="Video 20">
            <a:hlinkClick r:id="" action="ppaction://media"/>
            <a:extLst>
              <a:ext uri="{FF2B5EF4-FFF2-40B4-BE49-F238E27FC236}">
                <a16:creationId xmlns:a16="http://schemas.microsoft.com/office/drawing/2014/main" id="{A937AC92-03B5-4611-806F-CB0F4EA6A0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12150516" y="6853267"/>
            <a:ext cx="318198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24"/>
    </mc:Choice>
    <mc:Fallback xmlns="">
      <p:transition spd="slow" advTm="120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58E99-30C5-45BF-AC49-AEA8A5AA88F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ABFE3"/>
          </a:solidFill>
          <a:ln w="28575">
            <a:solidFill>
              <a:schemeClr val="accent4"/>
            </a:solidFill>
          </a:ln>
        </p:spPr>
        <p:txBody>
          <a:bodyPr/>
          <a:lstStyle/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7A9A01"/>
                </a:solidFill>
                <a:latin typeface="Arial"/>
                <a:cs typeface="Arial"/>
              </a:rPr>
              <a:t>What are the Health Plan Options?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EFAFE-F2EC-4801-A3BB-53B3D0259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bg2"/>
          </a:solidFill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>
                <a:solidFill>
                  <a:schemeClr val="accent2"/>
                </a:solidFill>
                <a:cs typeface="Arial"/>
              </a:rPr>
              <a:t>PPO1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B63AC5-6726-4227-AD9A-C9B4492C9E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Deductibles apply</a:t>
            </a:r>
            <a:endParaRPr lang="en-US"/>
          </a:p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Co-insurance</a:t>
            </a:r>
          </a:p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$35.00 copay for PCP visit</a:t>
            </a:r>
          </a:p>
          <a:p>
            <a:pPr lvl="1" indent="0"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Co-payment applies to office visit only. Any other services provided during the visit are billed outside the office visit code and subject to the deductible and co-insurance.</a:t>
            </a:r>
          </a:p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In- and Out–of-network benefits available</a:t>
            </a:r>
          </a:p>
          <a:p>
            <a:pPr lvl="1" indent="0"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Cofinity "wrap" network includes Larimer, Adams, Boulder, and Weld counties</a:t>
            </a:r>
          </a:p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No primary care physician required</a:t>
            </a:r>
          </a:p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No referrals required</a:t>
            </a:r>
          </a:p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Out-of-town emergency/urgent care coverage</a:t>
            </a:r>
          </a:p>
          <a:p>
            <a:endParaRPr lang="en-US"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476AD-3029-4A13-AD3A-CD76B50A0C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bg2"/>
          </a:solidFill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>
                <a:solidFill>
                  <a:schemeClr val="accent2"/>
                </a:solidFill>
                <a:cs typeface="Arial"/>
              </a:rPr>
              <a:t>PPO-2 Plan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B5D218E-87D8-46DF-B4DE-4FF7D6D0682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Deductibles apply</a:t>
            </a:r>
          </a:p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Co-insurance</a:t>
            </a:r>
          </a:p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In-network benefits only</a:t>
            </a:r>
          </a:p>
          <a:p>
            <a:pPr lvl="1" indent="0"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Cofinity "wrap" network includes Larimer, Adams, Boulder, and Weld counties</a:t>
            </a:r>
          </a:p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No primary care physician required</a:t>
            </a:r>
          </a:p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No referrals required</a:t>
            </a:r>
          </a:p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Out-of-town emergent/urgent care coverage</a:t>
            </a:r>
          </a:p>
          <a:p>
            <a:pPr>
              <a:buFont typeface="Wingdings,Sans-Serif" panose="020B0604020202020204" pitchFamily="34" charset="0"/>
              <a:buChar char="Ø"/>
            </a:pPr>
            <a:endParaRPr lang="en-US">
              <a:ea typeface="+mn-lt"/>
              <a:cs typeface="+mn-lt"/>
            </a:endParaRPr>
          </a:p>
          <a:p>
            <a:pPr>
              <a:buFont typeface="Wingdings,Sans-Serif" panose="020B0604020202020204" pitchFamily="34" charset="0"/>
              <a:buChar char="Ø"/>
            </a:pPr>
            <a:endParaRPr lang="en-US">
              <a:ea typeface="+mn-lt"/>
              <a:cs typeface="+mn-lt"/>
            </a:endParaRPr>
          </a:p>
        </p:txBody>
      </p:sp>
      <p:pic>
        <p:nvPicPr>
          <p:cNvPr id="13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53756F9-D9D2-4532-A5E9-58279479E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222" y="5087587"/>
            <a:ext cx="2447925" cy="159067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306727A-F7D3-43CA-A453-01CE2ABEC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1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82"/>
    </mc:Choice>
    <mc:Fallback xmlns="">
      <p:transition spd="slow" advTm="111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10869021-FCD6-4794-BD09-CE98CFA68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276" y="3675341"/>
            <a:ext cx="2060202" cy="214592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1B5EAC7-C915-43DC-8981-7DEC16620141}"/>
              </a:ext>
            </a:extLst>
          </p:cNvPr>
          <p:cNvSpPr/>
          <p:nvPr/>
        </p:nvSpPr>
        <p:spPr>
          <a:xfrm>
            <a:off x="973802" y="413684"/>
            <a:ext cx="3182469" cy="3083858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EDDE4-79F2-4A45-AAC3-530B2A7E52E3}"/>
              </a:ext>
            </a:extLst>
          </p:cNvPr>
          <p:cNvSpPr txBox="1"/>
          <p:nvPr/>
        </p:nvSpPr>
        <p:spPr>
          <a:xfrm>
            <a:off x="1054483" y="986117"/>
            <a:ext cx="3101788" cy="193899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7A9A01"/>
                </a:solidFill>
                <a:latin typeface="Arial Black"/>
              </a:rPr>
              <a:t>What will </a:t>
            </a:r>
            <a:endParaRPr lang="en-US" sz="2400" dirty="0">
              <a:solidFill>
                <a:srgbClr val="7A9A01"/>
              </a:solidFill>
              <a:latin typeface="Arial"/>
              <a:cs typeface="Arial"/>
            </a:endParaRPr>
          </a:p>
          <a:p>
            <a:pPr algn="ctr"/>
            <a:r>
              <a:rPr lang="en-US" sz="2400" dirty="0">
                <a:solidFill>
                  <a:srgbClr val="7A9A01"/>
                </a:solidFill>
                <a:latin typeface="Arial Black"/>
              </a:rPr>
              <a:t>my </a:t>
            </a:r>
            <a:endParaRPr lang="en-US" sz="2400" dirty="0">
              <a:solidFill>
                <a:srgbClr val="7A9A01"/>
              </a:solidFill>
              <a:latin typeface="Arial"/>
              <a:cs typeface="Arial"/>
            </a:endParaRPr>
          </a:p>
          <a:p>
            <a:pPr algn="ctr"/>
            <a:r>
              <a:rPr lang="en-US" sz="2400" dirty="0">
                <a:solidFill>
                  <a:srgbClr val="7A9A01"/>
                </a:solidFill>
                <a:latin typeface="Arial Black"/>
              </a:rPr>
              <a:t>Benefits </a:t>
            </a:r>
            <a:endParaRPr lang="en-US" sz="2400" dirty="0">
              <a:solidFill>
                <a:srgbClr val="7A9A01"/>
              </a:solidFill>
              <a:latin typeface="Arial"/>
              <a:cs typeface="Arial"/>
            </a:endParaRPr>
          </a:p>
          <a:p>
            <a:pPr algn="ctr"/>
            <a:r>
              <a:rPr lang="en-US" sz="2400" dirty="0">
                <a:solidFill>
                  <a:srgbClr val="7A9A01"/>
                </a:solidFill>
                <a:latin typeface="Arial Black"/>
              </a:rPr>
              <a:t>cost per </a:t>
            </a:r>
            <a:endParaRPr lang="en-US" sz="2400" dirty="0">
              <a:solidFill>
                <a:srgbClr val="7A9A01"/>
              </a:solidFill>
              <a:latin typeface="Arial"/>
              <a:cs typeface="Arial"/>
            </a:endParaRPr>
          </a:p>
          <a:p>
            <a:pPr algn="ctr"/>
            <a:r>
              <a:rPr lang="en-US" sz="2400" dirty="0">
                <a:solidFill>
                  <a:srgbClr val="7A9A01"/>
                </a:solidFill>
                <a:latin typeface="Arial Black"/>
              </a:rPr>
              <a:t>Month?​</a:t>
            </a:r>
            <a:endParaRPr lang="en-US" sz="2400" dirty="0">
              <a:solidFill>
                <a:srgbClr val="7A9A01"/>
              </a:solidFill>
              <a:cs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60A2C9-D723-49AD-83D0-B501A0BAFA7B}"/>
              </a:ext>
            </a:extLst>
          </p:cNvPr>
          <p:cNvSpPr/>
          <p:nvPr/>
        </p:nvSpPr>
        <p:spPr>
          <a:xfrm>
            <a:off x="1288117" y="5999068"/>
            <a:ext cx="10676963" cy="5737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683BE9-26AB-49D1-A7E2-B35560DF1B9F}"/>
              </a:ext>
            </a:extLst>
          </p:cNvPr>
          <p:cNvSpPr txBox="1"/>
          <p:nvPr/>
        </p:nvSpPr>
        <p:spPr>
          <a:xfrm>
            <a:off x="5414993" y="6036795"/>
            <a:ext cx="597945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</a:rPr>
              <a:t>Benefits rates noted above are for August 1, 2021 through July 31, 2022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263B3B86-8B19-4552-AE68-DD417326EC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2191998" y="6373410"/>
            <a:ext cx="396538" cy="48459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6251218-D0E7-4500-83D4-020A0708C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875962"/>
              </p:ext>
            </p:extLst>
          </p:nvPr>
        </p:nvGraphicFramePr>
        <p:xfrm>
          <a:off x="4620928" y="257734"/>
          <a:ext cx="7099528" cy="57159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6505">
                  <a:extLst>
                    <a:ext uri="{9D8B030D-6E8A-4147-A177-3AD203B41FA5}">
                      <a16:colId xmlns:a16="http://schemas.microsoft.com/office/drawing/2014/main" val="1922100484"/>
                    </a:ext>
                  </a:extLst>
                </a:gridCol>
                <a:gridCol w="779228">
                  <a:extLst>
                    <a:ext uri="{9D8B030D-6E8A-4147-A177-3AD203B41FA5}">
                      <a16:colId xmlns:a16="http://schemas.microsoft.com/office/drawing/2014/main" val="2046037111"/>
                    </a:ext>
                  </a:extLst>
                </a:gridCol>
                <a:gridCol w="117653">
                  <a:extLst>
                    <a:ext uri="{9D8B030D-6E8A-4147-A177-3AD203B41FA5}">
                      <a16:colId xmlns:a16="http://schemas.microsoft.com/office/drawing/2014/main" val="334223935"/>
                    </a:ext>
                  </a:extLst>
                </a:gridCol>
                <a:gridCol w="1237983">
                  <a:extLst>
                    <a:ext uri="{9D8B030D-6E8A-4147-A177-3AD203B41FA5}">
                      <a16:colId xmlns:a16="http://schemas.microsoft.com/office/drawing/2014/main" val="1743871218"/>
                    </a:ext>
                  </a:extLst>
                </a:gridCol>
                <a:gridCol w="911399">
                  <a:extLst>
                    <a:ext uri="{9D8B030D-6E8A-4147-A177-3AD203B41FA5}">
                      <a16:colId xmlns:a16="http://schemas.microsoft.com/office/drawing/2014/main" val="4271225329"/>
                    </a:ext>
                  </a:extLst>
                </a:gridCol>
                <a:gridCol w="112896">
                  <a:extLst>
                    <a:ext uri="{9D8B030D-6E8A-4147-A177-3AD203B41FA5}">
                      <a16:colId xmlns:a16="http://schemas.microsoft.com/office/drawing/2014/main" val="179766753"/>
                    </a:ext>
                  </a:extLst>
                </a:gridCol>
                <a:gridCol w="1363436">
                  <a:extLst>
                    <a:ext uri="{9D8B030D-6E8A-4147-A177-3AD203B41FA5}">
                      <a16:colId xmlns:a16="http://schemas.microsoft.com/office/drawing/2014/main" val="695482819"/>
                    </a:ext>
                  </a:extLst>
                </a:gridCol>
                <a:gridCol w="900428">
                  <a:extLst>
                    <a:ext uri="{9D8B030D-6E8A-4147-A177-3AD203B41FA5}">
                      <a16:colId xmlns:a16="http://schemas.microsoft.com/office/drawing/2014/main" val="1044171532"/>
                    </a:ext>
                  </a:extLst>
                </a:gridCol>
              </a:tblGrid>
              <a:tr h="495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Eligibility Requirements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>
                          <a:effectLst/>
                        </a:rPr>
                        <a:t>*8 hours per day (classified) or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>
                          <a:effectLst/>
                        </a:rPr>
                        <a:t>100% (licensed)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Eligibility Requirements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*5.63 - 7.99 hours per day (classified)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or 70 - 99.99% (licensed)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710434"/>
                  </a:ext>
                </a:extLst>
              </a:tr>
              <a:tr h="4952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 Premium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Monthly Employer Paid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Benefit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Monthly Employee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>
                          <a:effectLst/>
                        </a:rPr>
                        <a:t>Share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Monthly Employer Paid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Benefit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Monthly Employee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Share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extLst>
                  <a:ext uri="{0D108BD9-81ED-4DB2-BD59-A6C34878D82A}">
                    <a16:rowId xmlns:a16="http://schemas.microsoft.com/office/drawing/2014/main" val="2289906792"/>
                  </a:ext>
                </a:extLst>
              </a:tr>
              <a:tr h="1617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PPO-1 Plan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extLst>
                  <a:ext uri="{0D108BD9-81ED-4DB2-BD59-A6C34878D82A}">
                    <a16:rowId xmlns:a16="http://schemas.microsoft.com/office/drawing/2014/main" val="3157884499"/>
                  </a:ext>
                </a:extLst>
              </a:tr>
              <a:tr h="1617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Employee Only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713.00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683.00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600.00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113.00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410011009"/>
                  </a:ext>
                </a:extLst>
              </a:tr>
              <a:tr h="1617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Employee/Spouse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1533.00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683.00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850.00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933.00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694249885"/>
                  </a:ext>
                </a:extLst>
              </a:tr>
              <a:tr h="2139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Employee/Children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1274.00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683.00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591.00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600.00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674.00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3152553791"/>
                  </a:ext>
                </a:extLst>
              </a:tr>
              <a:tr h="1617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Employee/Family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1695.00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683.00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1012.00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1095.00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987825598"/>
                  </a:ext>
                </a:extLst>
              </a:tr>
              <a:tr h="1617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2367813252"/>
                  </a:ext>
                </a:extLst>
              </a:tr>
              <a:tr h="1617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PPO-2 Plan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extLst>
                  <a:ext uri="{0D108BD9-81ED-4DB2-BD59-A6C34878D82A}">
                    <a16:rowId xmlns:a16="http://schemas.microsoft.com/office/drawing/2014/main" val="1068329318"/>
                  </a:ext>
                </a:extLst>
              </a:tr>
              <a:tr h="1354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Employee Only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630.00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600.00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3723973595"/>
                  </a:ext>
                </a:extLst>
              </a:tr>
              <a:tr h="212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Employee/Spouse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1348.00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600.00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748.00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748.00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3752709657"/>
                  </a:ext>
                </a:extLst>
              </a:tr>
              <a:tr h="2139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Employee/Children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1119.00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600.00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519.00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600.00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519.00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1083256711"/>
                  </a:ext>
                </a:extLst>
              </a:tr>
              <a:tr h="1617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Employee/Family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1486.00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886.00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886.00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1896582861"/>
                  </a:ext>
                </a:extLst>
              </a:tr>
              <a:tr h="1617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283904471"/>
                  </a:ext>
                </a:extLst>
              </a:tr>
              <a:tr h="1617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Dental Plan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ctr"/>
                </a:tc>
                <a:extLst>
                  <a:ext uri="{0D108BD9-81ED-4DB2-BD59-A6C34878D82A}">
                    <a16:rowId xmlns:a16="http://schemas.microsoft.com/office/drawing/2014/main" val="444271889"/>
                  </a:ext>
                </a:extLst>
              </a:tr>
              <a:tr h="1617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Employee Only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50.00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2375378618"/>
                  </a:ext>
                </a:extLst>
              </a:tr>
              <a:tr h="1617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Employee/Spouse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114.00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50.00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64.00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64.00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2091778620"/>
                  </a:ext>
                </a:extLst>
              </a:tr>
              <a:tr h="2139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Employee/Children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114.00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50.00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64.00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64.00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2180923725"/>
                  </a:ext>
                </a:extLst>
              </a:tr>
              <a:tr h="1617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Employee/Family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158.00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108.00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108.00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635817702"/>
                  </a:ext>
                </a:extLst>
              </a:tr>
              <a:tr h="1569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1161372530"/>
                  </a:ext>
                </a:extLst>
              </a:tr>
              <a:tr h="2002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Vison Plan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832522608"/>
                  </a:ext>
                </a:extLst>
              </a:tr>
              <a:tr h="1569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Employee Only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8.91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8.91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8.91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2352158555"/>
                  </a:ext>
                </a:extLst>
              </a:tr>
              <a:tr h="2139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Employee plus one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17.09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17.09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17.09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481916795"/>
                  </a:ext>
                </a:extLst>
              </a:tr>
              <a:tr h="2129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Employee plus two or more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27.57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27.57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0.00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27.57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extLst>
                  <a:ext uri="{0D108BD9-81ED-4DB2-BD59-A6C34878D82A}">
                    <a16:rowId xmlns:a16="http://schemas.microsoft.com/office/drawing/2014/main" val="4091473910"/>
                  </a:ext>
                </a:extLst>
              </a:tr>
              <a:tr h="833746">
                <a:tc gridSpan="8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* Based on standard 185-day (9 month) contract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**NOTE: The monthly employee share for medical premiums can be reduced by $25 per month for participating in PSD’s wellness program. Contact PSD Benefits Services for additional information.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Employees electing benefits requiring they pay any portion of the premium will be paid on a prorated basis.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48" marR="43748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066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38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47"/>
    </mc:Choice>
    <mc:Fallback xmlns="">
      <p:transition spd="slow" advTm="45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5B8D2-FC12-40A8-93D8-9F3F55CC7F3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ABFE3"/>
          </a:solidFill>
          <a:ln w="28575">
            <a:solidFill>
              <a:schemeClr val="accent4"/>
            </a:solidFill>
          </a:ln>
        </p:spPr>
        <p:txBody>
          <a:bodyPr/>
          <a:lstStyle/>
          <a:p>
            <a:pPr algn="ctr">
              <a:lnSpc>
                <a:spcPct val="200000"/>
              </a:lnSpc>
            </a:pPr>
            <a:r>
              <a:rPr lang="en-US" b="1">
                <a:solidFill>
                  <a:schemeClr val="accent4"/>
                </a:solidFill>
                <a:latin typeface="Arial"/>
                <a:cs typeface="Arial"/>
              </a:rPr>
              <a:t>Prescription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9AB54-38B3-4DA6-83AC-E6298700D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7335" y="1862698"/>
            <a:ext cx="5157787" cy="8239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cs typeface="Arial"/>
              </a:rPr>
              <a:t>Retail</a:t>
            </a:r>
            <a:r>
              <a:rPr lang="en-US">
                <a:cs typeface="Arial"/>
              </a:rPr>
              <a:t> (up to 34-day supply)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E86D5-1EFB-4AA0-BE78-4F1B74470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6300" y="2754966"/>
            <a:ext cx="5157787" cy="3571875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Generic                         10%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(*Minimum: $10)</a:t>
            </a:r>
            <a:br>
              <a:rPr lang="en-US">
                <a:ea typeface="+mn-lt"/>
                <a:cs typeface="+mn-lt"/>
              </a:rPr>
            </a:br>
            <a:endParaRPr lang="en-US">
              <a:ea typeface="+mn-lt"/>
              <a:cs typeface="+mn-lt"/>
            </a:endParaRPr>
          </a:p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Preferred Brand            20%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(*Minimum: $20)</a:t>
            </a:r>
            <a:br>
              <a:rPr lang="en-US">
                <a:ea typeface="+mn-lt"/>
                <a:cs typeface="+mn-lt"/>
              </a:rPr>
            </a:br>
            <a:endParaRPr lang="en-US">
              <a:ea typeface="+mn-lt"/>
              <a:cs typeface="+mn-lt"/>
            </a:endParaRPr>
          </a:p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Non-Preferred Brand    30%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(*Minimum: $40)</a:t>
            </a:r>
          </a:p>
          <a:p>
            <a:pPr algn="ctr"/>
            <a:r>
              <a:rPr lang="en-US">
                <a:ea typeface="+mn-lt"/>
                <a:cs typeface="+mn-lt"/>
              </a:rPr>
              <a:t>No out-of-network benefits</a:t>
            </a:r>
          </a:p>
          <a:p>
            <a:pPr algn="ctr"/>
            <a:r>
              <a:rPr lang="en-US">
                <a:ea typeface="+mn-lt"/>
                <a:cs typeface="+mn-lt"/>
              </a:rPr>
              <a:t>*Not to exceed the cost of the medication</a:t>
            </a:r>
            <a:br>
              <a:rPr lang="en-US">
                <a:ea typeface="+mn-lt"/>
                <a:cs typeface="+mn-lt"/>
              </a:rPr>
            </a:b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en-US">
                <a:cs typeface="Arial"/>
              </a:rPr>
              <a:t>Retail Refill Allowance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cs typeface="Arial"/>
              </a:rPr>
              <a:t>Maintenance medications can be filled at retail no more that 2 times (higher co-pay begins on 3rd fill if continue to fill prescription at retail)</a:t>
            </a:r>
            <a:endParaRPr lang="en-US">
              <a:ea typeface="+mn-lt"/>
              <a:cs typeface="+mn-lt"/>
            </a:endParaRPr>
          </a:p>
          <a:p>
            <a:endParaRPr lang="en-US"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2EE2A3-1602-42CB-9B40-3BA8DC46D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3235" y="1862698"/>
            <a:ext cx="5600700" cy="8239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cs typeface="Arial"/>
              </a:rPr>
              <a:t>Home Delivery</a:t>
            </a:r>
            <a:r>
              <a:rPr lang="en-US">
                <a:cs typeface="Arial"/>
              </a:rPr>
              <a:t> (up to 90-day supply)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E2C74E-92D2-4531-A14E-A9B3AF817B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3235" y="2756087"/>
            <a:ext cx="5600700" cy="3571875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Generic                         $25</a:t>
            </a:r>
            <a:br>
              <a:rPr lang="en-US">
                <a:ea typeface="+mn-lt"/>
                <a:cs typeface="+mn-lt"/>
              </a:rPr>
            </a:br>
            <a:endParaRPr lang="en-US">
              <a:ea typeface="+mn-lt"/>
              <a:cs typeface="+mn-lt"/>
            </a:endParaRPr>
          </a:p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Preferred Brand            $75</a:t>
            </a:r>
            <a:br>
              <a:rPr lang="en-US">
                <a:ea typeface="+mn-lt"/>
                <a:cs typeface="+mn-lt"/>
              </a:rPr>
            </a:br>
            <a:endParaRPr lang="en-US">
              <a:ea typeface="+mn-lt"/>
              <a:cs typeface="+mn-lt"/>
            </a:endParaRPr>
          </a:p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Non-Preferred Brand    $125</a:t>
            </a:r>
            <a:br>
              <a:rPr lang="en-US">
                <a:ea typeface="+mn-lt"/>
                <a:cs typeface="+mn-lt"/>
              </a:rPr>
            </a:br>
            <a:endParaRPr lang="en-US">
              <a:ea typeface="+mn-lt"/>
              <a:cs typeface="+mn-lt"/>
            </a:endParaRPr>
          </a:p>
          <a:p>
            <a:pPr>
              <a:buFont typeface="Wingdings,Sans-Serif" panose="020B0604020202020204" pitchFamily="34" charset="0"/>
              <a:buChar char="Ø"/>
            </a:pPr>
            <a:r>
              <a:rPr lang="en-US">
                <a:ea typeface="+mn-lt"/>
                <a:cs typeface="+mn-lt"/>
              </a:rPr>
              <a:t>Lower co-pay at home delivery and up to 90-day supply</a:t>
            </a:r>
          </a:p>
          <a:p>
            <a:pPr marL="0" indent="0">
              <a:buNone/>
            </a:pPr>
            <a:endParaRPr lang="en-US" b="1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312439-E1D4-4AAE-A3BF-4B6EC9B99883}"/>
              </a:ext>
            </a:extLst>
          </p:cNvPr>
          <p:cNvSpPr txBox="1"/>
          <p:nvPr/>
        </p:nvSpPr>
        <p:spPr>
          <a:xfrm>
            <a:off x="6032687" y="4965886"/>
            <a:ext cx="280595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Preventative Maintenance Medications</a:t>
            </a:r>
            <a:endParaRPr lang="en-US">
              <a:solidFill>
                <a:schemeClr val="accent5">
                  <a:lumMod val="60000"/>
                  <a:lumOff val="40000"/>
                </a:schemeClr>
              </a:solidFill>
              <a:ea typeface="+mn-lt"/>
              <a:cs typeface="+mn-lt"/>
            </a:endParaRPr>
          </a:p>
          <a:p>
            <a:pPr algn="ctr"/>
            <a:r>
              <a:rPr lang="en-US" sz="1600">
                <a:ea typeface="+mn-lt"/>
                <a:cs typeface="+mn-lt"/>
              </a:rPr>
              <a:t>Generic </a:t>
            </a:r>
            <a:endParaRPr lang="en-US">
              <a:cs typeface="Arial"/>
            </a:endParaRPr>
          </a:p>
          <a:p>
            <a:pPr algn="ctr"/>
            <a:r>
              <a:rPr lang="en-US" sz="1600">
                <a:ea typeface="+mn-lt"/>
                <a:cs typeface="+mn-lt"/>
              </a:rPr>
              <a:t>medication coverage at 100% for certain medications.</a:t>
            </a:r>
            <a:endParaRPr lang="en-US"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C29572-6F62-4BA8-8CB3-DE4EC0755C27}"/>
              </a:ext>
            </a:extLst>
          </p:cNvPr>
          <p:cNvSpPr txBox="1"/>
          <p:nvPr/>
        </p:nvSpPr>
        <p:spPr>
          <a:xfrm>
            <a:off x="3746128" y="1513915"/>
            <a:ext cx="51547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accent5">
                    <a:lumMod val="60000"/>
                    <a:lumOff val="40000"/>
                  </a:schemeClr>
                </a:solidFill>
                <a:cs typeface="Arial"/>
              </a:rPr>
              <a:t>Same prescription benefits for all medical plans – In-network ONLY</a:t>
            </a:r>
          </a:p>
        </p:txBody>
      </p:sp>
      <p:pic>
        <p:nvPicPr>
          <p:cNvPr id="11" name="Picture 11" descr="A drawing of a face&#10;&#10;Description generated with high confidence">
            <a:extLst>
              <a:ext uri="{FF2B5EF4-FFF2-40B4-BE49-F238E27FC236}">
                <a16:creationId xmlns:a16="http://schemas.microsoft.com/office/drawing/2014/main" id="{9058D411-6FB1-4980-92F2-80945962F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368" y="4398309"/>
            <a:ext cx="3431240" cy="2409264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9602E234-D419-4321-8E2F-34F14F94B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98"/>
    </mc:Choice>
    <mc:Fallback xmlns="">
      <p:transition spd="slow" advTm="75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D0FE5798-0FE6-4245-A2D1-94F1D19F9D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5660" y="5960744"/>
            <a:ext cx="1196339" cy="8972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8A74B3-4392-486E-86D2-B801E3ABA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4078" y="242798"/>
            <a:ext cx="4532759" cy="8816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>
                <a:solidFill>
                  <a:schemeClr val="accent4"/>
                </a:solidFill>
                <a:latin typeface="Arial"/>
                <a:cs typeface="Arial"/>
              </a:rPr>
              <a:t>Dental Plan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055253C3-316E-4253-A9F1-958930ED03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1383"/>
          <a:stretch/>
        </p:blipFill>
        <p:spPr>
          <a:xfrm>
            <a:off x="885660" y="1718313"/>
            <a:ext cx="4323878" cy="3354326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0700B5-85A2-4778-B6FE-05E4C7D3CC19}"/>
              </a:ext>
            </a:extLst>
          </p:cNvPr>
          <p:cNvSpPr txBox="1"/>
          <p:nvPr/>
        </p:nvSpPr>
        <p:spPr>
          <a:xfrm>
            <a:off x="6544235" y="1532965"/>
            <a:ext cx="420444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Arial"/>
              </a:rPr>
              <a:t>CIGNA Dental Plans</a:t>
            </a:r>
          </a:p>
          <a:p>
            <a:pPr algn="ctr"/>
            <a:endParaRPr lang="en-US" dirty="0">
              <a:cs typeface="Arial"/>
            </a:endParaRPr>
          </a:p>
          <a:p>
            <a:pPr algn="ctr"/>
            <a:r>
              <a:rPr lang="en-US" dirty="0">
                <a:cs typeface="Arial"/>
              </a:rPr>
              <a:t>Two Options available:</a:t>
            </a:r>
          </a:p>
          <a:p>
            <a:pPr algn="ctr"/>
            <a:endParaRPr lang="en-US" dirty="0">
              <a:cs typeface="Arial"/>
            </a:endParaRPr>
          </a:p>
          <a:p>
            <a:pPr algn="ctr"/>
            <a:r>
              <a:rPr lang="en-US" dirty="0">
                <a:cs typeface="Arial"/>
              </a:rPr>
              <a:t>DPPO &amp; DHMO</a:t>
            </a:r>
          </a:p>
          <a:p>
            <a:pPr algn="ctr"/>
            <a:endParaRPr lang="en-US" dirty="0">
              <a:cs typeface="Arial"/>
            </a:endParaRPr>
          </a:p>
          <a:p>
            <a:pPr algn="ctr"/>
            <a:r>
              <a:rPr lang="en-US" dirty="0">
                <a:cs typeface="Arial"/>
              </a:rPr>
              <a:t>Please review the benefits booklet for more information on the available plans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7CC963-503C-425B-96EE-328BAA55A2C4}"/>
              </a:ext>
            </a:extLst>
          </p:cNvPr>
          <p:cNvSpPr txBox="1"/>
          <p:nvPr/>
        </p:nvSpPr>
        <p:spPr>
          <a:xfrm>
            <a:off x="4111135" y="5072639"/>
            <a:ext cx="55670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PSD's Dental Plan is administered by Cigna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50"/>
    </mc:Choice>
    <mc:Fallback xmlns="">
      <p:transition spd="slow" advTm="26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899157-5DF1-4D96-8183-2D4FDF22B084}"/>
              </a:ext>
            </a:extLst>
          </p:cNvPr>
          <p:cNvSpPr/>
          <p:nvPr/>
        </p:nvSpPr>
        <p:spPr>
          <a:xfrm>
            <a:off x="4096872" y="183775"/>
            <a:ext cx="7960659" cy="64994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92BC41-5AE1-432E-87C7-12BF9E03D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rgbClr val="4B5E71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B1B31-74FD-4566-8128-61A128436871}"/>
              </a:ext>
            </a:extLst>
          </p:cNvPr>
          <p:cNvSpPr txBox="1"/>
          <p:nvPr/>
        </p:nvSpPr>
        <p:spPr>
          <a:xfrm>
            <a:off x="4899886" y="584363"/>
            <a:ext cx="6774108" cy="76536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u="sng">
                <a:solidFill>
                  <a:schemeClr val="accent4"/>
                </a:solidFill>
                <a:latin typeface="Arial"/>
                <a:ea typeface="+mj-ea"/>
                <a:cs typeface="Arial"/>
              </a:rPr>
              <a:t>Life and AD&amp;D Insurance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0E1208-0B30-4396-AE7C-AEBFFAEE6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478" y="4713662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EB30806-8CB8-4331-B732-688800D175DE}"/>
              </a:ext>
            </a:extLst>
          </p:cNvPr>
          <p:cNvSpPr/>
          <p:nvPr/>
        </p:nvSpPr>
        <p:spPr>
          <a:xfrm>
            <a:off x="5215929" y="1633325"/>
            <a:ext cx="2622940" cy="2264351"/>
          </a:xfrm>
          <a:prstGeom prst="ellipse">
            <a:avLst/>
          </a:prstGeom>
          <a:solidFill>
            <a:schemeClr val="bg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ea typeface="+mn-lt"/>
              <a:cs typeface="+mn-lt"/>
            </a:endParaRPr>
          </a:p>
          <a:p>
            <a:pPr algn="ctr"/>
            <a:endParaRPr lang="en-US" sz="1200">
              <a:ea typeface="+mn-lt"/>
              <a:cs typeface="+mn-lt"/>
            </a:endParaRPr>
          </a:p>
          <a:p>
            <a:pPr algn="ctr"/>
            <a:endParaRPr lang="en-US" sz="1200">
              <a:ea typeface="+mn-lt"/>
              <a:cs typeface="+mn-lt"/>
            </a:endParaRPr>
          </a:p>
          <a:p>
            <a:pPr algn="ctr"/>
            <a:endParaRPr lang="en-US" sz="1200">
              <a:ea typeface="+mn-lt"/>
              <a:cs typeface="+mn-lt"/>
            </a:endParaRPr>
          </a:p>
          <a:p>
            <a:pPr algn="ctr"/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$50,000 policy – no cost to the employee (must be benefit eligible to participate) no "buy in" options</a:t>
            </a:r>
            <a:endParaRPr lang="en-US" sz="1400">
              <a:solidFill>
                <a:schemeClr val="tx2"/>
              </a:solidFill>
              <a:cs typeface="Arial"/>
            </a:endParaRPr>
          </a:p>
          <a:p>
            <a:pPr algn="ctr"/>
            <a:endParaRPr lang="en-US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1DD3BE-5604-431A-B10D-A2C94F55FFA3}"/>
              </a:ext>
            </a:extLst>
          </p:cNvPr>
          <p:cNvSpPr txBox="1"/>
          <p:nvPr/>
        </p:nvSpPr>
        <p:spPr>
          <a:xfrm>
            <a:off x="5495364" y="2052918"/>
            <a:ext cx="20618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4"/>
                </a:solidFill>
              </a:rPr>
              <a:t>Basic Life Policy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283337-171C-46B6-98E8-E64169BD900E}"/>
              </a:ext>
            </a:extLst>
          </p:cNvPr>
          <p:cNvSpPr/>
          <p:nvPr/>
        </p:nvSpPr>
        <p:spPr>
          <a:xfrm>
            <a:off x="8371505" y="2233959"/>
            <a:ext cx="2622940" cy="2264351"/>
          </a:xfrm>
          <a:prstGeom prst="ellipse">
            <a:avLst/>
          </a:prstGeom>
          <a:solidFill>
            <a:schemeClr val="bg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ea typeface="+mn-lt"/>
              <a:cs typeface="+mn-lt"/>
            </a:endParaRPr>
          </a:p>
          <a:p>
            <a:pPr algn="ctr"/>
            <a:endParaRPr lang="en-US" sz="1200">
              <a:ea typeface="+mn-lt"/>
              <a:cs typeface="+mn-lt"/>
            </a:endParaRPr>
          </a:p>
          <a:p>
            <a:pPr algn="ctr"/>
            <a:endParaRPr lang="en-US" sz="1200">
              <a:ea typeface="+mn-lt"/>
              <a:cs typeface="+mn-lt"/>
            </a:endParaRPr>
          </a:p>
          <a:p>
            <a:pPr algn="ctr"/>
            <a:endParaRPr lang="en-US" sz="1400">
              <a:ea typeface="+mn-lt"/>
              <a:cs typeface="+mn-lt"/>
            </a:endParaRPr>
          </a:p>
          <a:p>
            <a:pPr algn="ctr"/>
            <a:endParaRPr lang="en-US" sz="1400">
              <a:ea typeface="+mn-lt"/>
              <a:cs typeface="+mn-lt"/>
            </a:endParaRPr>
          </a:p>
          <a:p>
            <a:pPr algn="ctr"/>
            <a:endParaRPr lang="en-US" sz="1400">
              <a:ea typeface="+mn-lt"/>
              <a:cs typeface="+mn-lt"/>
            </a:endParaRPr>
          </a:p>
          <a:p>
            <a:pPr algn="ctr"/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Optional coverage available for self, spouse, and dependent children. </a:t>
            </a:r>
            <a:endParaRPr lang="en-US">
              <a:solidFill>
                <a:schemeClr val="tx2"/>
              </a:solidFill>
              <a:cs typeface="Arial"/>
            </a:endParaRPr>
          </a:p>
          <a:p>
            <a:pPr algn="ctr"/>
            <a:r>
              <a:rPr lang="en-US" sz="1400">
                <a:solidFill>
                  <a:schemeClr val="tx2"/>
                </a:solidFill>
                <a:ea typeface="+mn-lt"/>
                <a:cs typeface="+mn-lt"/>
              </a:rPr>
              <a:t>Premiums are based on age</a:t>
            </a:r>
            <a:endParaRPr lang="en-US" sz="1400">
              <a:solidFill>
                <a:schemeClr val="tx2"/>
              </a:solidFill>
              <a:cs typeface="Arial"/>
            </a:endParaRPr>
          </a:p>
          <a:p>
            <a:pPr algn="ctr"/>
            <a:endParaRPr lang="en-US" sz="1400">
              <a:cs typeface="Arial"/>
            </a:endParaRPr>
          </a:p>
          <a:p>
            <a:pPr algn="ctr"/>
            <a:endParaRPr lang="en-US"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72C49C-D509-4D26-9D2C-310C2664BA9F}"/>
              </a:ext>
            </a:extLst>
          </p:cNvPr>
          <p:cNvSpPr txBox="1"/>
          <p:nvPr/>
        </p:nvSpPr>
        <p:spPr>
          <a:xfrm>
            <a:off x="8543364" y="2680447"/>
            <a:ext cx="24115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4"/>
                </a:solidFill>
              </a:rPr>
              <a:t>Optional Life Policy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4D661D-BF1A-47F6-82F6-49AEC1078217}"/>
              </a:ext>
            </a:extLst>
          </p:cNvPr>
          <p:cNvSpPr txBox="1"/>
          <p:nvPr/>
        </p:nvSpPr>
        <p:spPr>
          <a:xfrm>
            <a:off x="5208494" y="5136776"/>
            <a:ext cx="60601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Additional information regarding optional life coverage and the rates can be found in the Benefits Booklet</a:t>
            </a:r>
            <a:r>
              <a:rPr lang="en-US">
                <a:solidFill>
                  <a:schemeClr val="bg2"/>
                </a:solidFill>
                <a:cs typeface="Arial"/>
              </a:rPr>
              <a:t>​</a:t>
            </a:r>
          </a:p>
        </p:txBody>
      </p:sp>
      <p:pic>
        <p:nvPicPr>
          <p:cNvPr id="3" name="Picture 5" descr="A picture containing drawing, doll, toy&#10;&#10;Description generated with very high confidence">
            <a:extLst>
              <a:ext uri="{FF2B5EF4-FFF2-40B4-BE49-F238E27FC236}">
                <a16:creationId xmlns:a16="http://schemas.microsoft.com/office/drawing/2014/main" id="{C2D92193-C611-4E5F-9944-695B3B8D6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27" y="1128153"/>
            <a:ext cx="2776817" cy="47361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CF56D7-6F68-4AE7-B0F5-83D1F7505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4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03"/>
    </mc:Choice>
    <mc:Fallback xmlns="">
      <p:transition spd="slow" advTm="4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1ED8053C-AF28-403A-90F2-67A100EDE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588A414-617F-4601-9AE3-621229A34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676" y="435547"/>
            <a:ext cx="6737283" cy="6182357"/>
          </a:xfrm>
          <a:custGeom>
            <a:avLst/>
            <a:gdLst>
              <a:gd name="connsiteX0" fmla="*/ 3069308 w 6737283"/>
              <a:gd name="connsiteY0" fmla="*/ 4700856 h 6182357"/>
              <a:gd name="connsiteX1" fmla="*/ 3741219 w 6737283"/>
              <a:gd name="connsiteY1" fmla="*/ 4700856 h 6182357"/>
              <a:gd name="connsiteX2" fmla="*/ 3772851 w 6737283"/>
              <a:gd name="connsiteY2" fmla="*/ 4705057 h 6182357"/>
              <a:gd name="connsiteX3" fmla="*/ 3794606 w 6737283"/>
              <a:gd name="connsiteY3" fmla="*/ 4714179 h 6182357"/>
              <a:gd name="connsiteX4" fmla="*/ 3781311 w 6737283"/>
              <a:gd name="connsiteY4" fmla="*/ 4737174 h 6182357"/>
              <a:gd name="connsiteX5" fmla="*/ 3310253 w 6737283"/>
              <a:gd name="connsiteY5" fmla="*/ 5551879 h 6182357"/>
              <a:gd name="connsiteX6" fmla="*/ 3029608 w 6737283"/>
              <a:gd name="connsiteY6" fmla="*/ 5714986 h 6182357"/>
              <a:gd name="connsiteX7" fmla="*/ 2804018 w 6737283"/>
              <a:gd name="connsiteY7" fmla="*/ 5714986 h 6182357"/>
              <a:gd name="connsiteX8" fmla="*/ 2777702 w 6737283"/>
              <a:gd name="connsiteY8" fmla="*/ 5714986 h 6182357"/>
              <a:gd name="connsiteX9" fmla="*/ 2752590 w 6737283"/>
              <a:gd name="connsiteY9" fmla="*/ 5671743 h 6182357"/>
              <a:gd name="connsiteX10" fmla="*/ 2629591 w 6737283"/>
              <a:gd name="connsiteY10" fmla="*/ 5459928 h 6182357"/>
              <a:gd name="connsiteX11" fmla="*/ 2629591 w 6737283"/>
              <a:gd name="connsiteY11" fmla="*/ 5341369 h 6182357"/>
              <a:gd name="connsiteX12" fmla="*/ 2966273 w 6737283"/>
              <a:gd name="connsiteY12" fmla="*/ 4761581 h 6182357"/>
              <a:gd name="connsiteX13" fmla="*/ 3069308 w 6737283"/>
              <a:gd name="connsiteY13" fmla="*/ 4700856 h 6182357"/>
              <a:gd name="connsiteX14" fmla="*/ 1224901 w 6737283"/>
              <a:gd name="connsiteY14" fmla="*/ 1955792 h 6182357"/>
              <a:gd name="connsiteX15" fmla="*/ 3029608 w 6737283"/>
              <a:gd name="connsiteY15" fmla="*/ 1955792 h 6182357"/>
              <a:gd name="connsiteX16" fmla="*/ 3310253 w 6737283"/>
              <a:gd name="connsiteY16" fmla="*/ 2118897 h 6182357"/>
              <a:gd name="connsiteX17" fmla="*/ 4210658 w 6737283"/>
              <a:gd name="connsiteY17" fmla="*/ 3676167 h 6182357"/>
              <a:gd name="connsiteX18" fmla="*/ 4210658 w 6737283"/>
              <a:gd name="connsiteY18" fmla="*/ 3994611 h 6182357"/>
              <a:gd name="connsiteX19" fmla="*/ 3876332 w 6737283"/>
              <a:gd name="connsiteY19" fmla="*/ 4572836 h 6182357"/>
              <a:gd name="connsiteX20" fmla="*/ 3848155 w 6737283"/>
              <a:gd name="connsiteY20" fmla="*/ 4621566 h 6182357"/>
              <a:gd name="connsiteX21" fmla="*/ 3849147 w 6737283"/>
              <a:gd name="connsiteY21" fmla="*/ 4621982 h 6182357"/>
              <a:gd name="connsiteX22" fmla="*/ 3898871 w 6737283"/>
              <a:gd name="connsiteY22" fmla="*/ 4672132 h 6182357"/>
              <a:gd name="connsiteX23" fmla="*/ 4277007 w 6737283"/>
              <a:gd name="connsiteY23" fmla="*/ 5326128 h 6182357"/>
              <a:gd name="connsiteX24" fmla="*/ 4277007 w 6737283"/>
              <a:gd name="connsiteY24" fmla="*/ 5459864 h 6182357"/>
              <a:gd name="connsiteX25" fmla="*/ 3898871 w 6737283"/>
              <a:gd name="connsiteY25" fmla="*/ 6113858 h 6182357"/>
              <a:gd name="connsiteX26" fmla="*/ 3781008 w 6737283"/>
              <a:gd name="connsiteY26" fmla="*/ 6182357 h 6182357"/>
              <a:gd name="connsiteX27" fmla="*/ 3023097 w 6737283"/>
              <a:gd name="connsiteY27" fmla="*/ 6182357 h 6182357"/>
              <a:gd name="connsiteX28" fmla="*/ 2906873 w 6737283"/>
              <a:gd name="connsiteY28" fmla="*/ 6113858 h 6182357"/>
              <a:gd name="connsiteX29" fmla="*/ 2703171 w 6737283"/>
              <a:gd name="connsiteY29" fmla="*/ 5763071 h 6182357"/>
              <a:gd name="connsiteX30" fmla="*/ 2680160 w 6737283"/>
              <a:gd name="connsiteY30" fmla="*/ 5723442 h 6182357"/>
              <a:gd name="connsiteX31" fmla="*/ 2698266 w 6737283"/>
              <a:gd name="connsiteY31" fmla="*/ 5723442 h 6182357"/>
              <a:gd name="connsiteX32" fmla="*/ 2783847 w 6737283"/>
              <a:gd name="connsiteY32" fmla="*/ 5723442 h 6182357"/>
              <a:gd name="connsiteX33" fmla="*/ 2821024 w 6737283"/>
              <a:gd name="connsiteY33" fmla="*/ 5787465 h 6182357"/>
              <a:gd name="connsiteX34" fmla="*/ 2963061 w 6737283"/>
              <a:gd name="connsiteY34" fmla="*/ 6032063 h 6182357"/>
              <a:gd name="connsiteX35" fmla="*/ 3066098 w 6737283"/>
              <a:gd name="connsiteY35" fmla="*/ 6092789 h 6182357"/>
              <a:gd name="connsiteX36" fmla="*/ 3738009 w 6737283"/>
              <a:gd name="connsiteY36" fmla="*/ 6092789 h 6182357"/>
              <a:gd name="connsiteX37" fmla="*/ 3842495 w 6737283"/>
              <a:gd name="connsiteY37" fmla="*/ 6032063 h 6182357"/>
              <a:gd name="connsiteX38" fmla="*/ 4177725 w 6737283"/>
              <a:gd name="connsiteY38" fmla="*/ 5452277 h 6182357"/>
              <a:gd name="connsiteX39" fmla="*/ 4177725 w 6737283"/>
              <a:gd name="connsiteY39" fmla="*/ 5333715 h 6182357"/>
              <a:gd name="connsiteX40" fmla="*/ 3842495 w 6737283"/>
              <a:gd name="connsiteY40" fmla="*/ 4753929 h 6182357"/>
              <a:gd name="connsiteX41" fmla="*/ 3798415 w 6737283"/>
              <a:gd name="connsiteY41" fmla="*/ 4709469 h 6182357"/>
              <a:gd name="connsiteX42" fmla="*/ 3793314 w 6737283"/>
              <a:gd name="connsiteY42" fmla="*/ 4707332 h 6182357"/>
              <a:gd name="connsiteX43" fmla="*/ 3820658 w 6737283"/>
              <a:gd name="connsiteY43" fmla="*/ 4660042 h 6182357"/>
              <a:gd name="connsiteX44" fmla="*/ 3840992 w 6737283"/>
              <a:gd name="connsiteY44" fmla="*/ 4624871 h 6182357"/>
              <a:gd name="connsiteX45" fmla="*/ 3819901 w 6737283"/>
              <a:gd name="connsiteY45" fmla="*/ 4616027 h 6182357"/>
              <a:gd name="connsiteX46" fmla="*/ 3784220 w 6737283"/>
              <a:gd name="connsiteY46" fmla="*/ 4611287 h 6182357"/>
              <a:gd name="connsiteX47" fmla="*/ 3026308 w 6737283"/>
              <a:gd name="connsiteY47" fmla="*/ 4611287 h 6182357"/>
              <a:gd name="connsiteX48" fmla="*/ 2910085 w 6737283"/>
              <a:gd name="connsiteY48" fmla="*/ 4679784 h 6182357"/>
              <a:gd name="connsiteX49" fmla="*/ 2530311 w 6737283"/>
              <a:gd name="connsiteY49" fmla="*/ 5333780 h 6182357"/>
              <a:gd name="connsiteX50" fmla="*/ 2530311 w 6737283"/>
              <a:gd name="connsiteY50" fmla="*/ 5467516 h 6182357"/>
              <a:gd name="connsiteX51" fmla="*/ 2655665 w 6737283"/>
              <a:gd name="connsiteY51" fmla="*/ 5683385 h 6182357"/>
              <a:gd name="connsiteX52" fmla="*/ 2674016 w 6737283"/>
              <a:gd name="connsiteY52" fmla="*/ 5714986 h 6182357"/>
              <a:gd name="connsiteX53" fmla="*/ 2589006 w 6737283"/>
              <a:gd name="connsiteY53" fmla="*/ 5714986 h 6182357"/>
              <a:gd name="connsiteX54" fmla="*/ 1224901 w 6737283"/>
              <a:gd name="connsiteY54" fmla="*/ 5714986 h 6182357"/>
              <a:gd name="connsiteX55" fmla="*/ 948152 w 6737283"/>
              <a:gd name="connsiteY55" fmla="*/ 5551879 h 6182357"/>
              <a:gd name="connsiteX56" fmla="*/ 43852 w 6737283"/>
              <a:gd name="connsiteY56" fmla="*/ 3994611 h 6182357"/>
              <a:gd name="connsiteX57" fmla="*/ 43852 w 6737283"/>
              <a:gd name="connsiteY57" fmla="*/ 3676167 h 6182357"/>
              <a:gd name="connsiteX58" fmla="*/ 948152 w 6737283"/>
              <a:gd name="connsiteY58" fmla="*/ 2118897 h 6182357"/>
              <a:gd name="connsiteX59" fmla="*/ 1224901 w 6737283"/>
              <a:gd name="connsiteY59" fmla="*/ 1955792 h 6182357"/>
              <a:gd name="connsiteX60" fmla="*/ 4371721 w 6737283"/>
              <a:gd name="connsiteY60" fmla="*/ 407983 h 6182357"/>
              <a:gd name="connsiteX61" fmla="*/ 5796147 w 6737283"/>
              <a:gd name="connsiteY61" fmla="*/ 407983 h 6182357"/>
              <a:gd name="connsiteX62" fmla="*/ 5999635 w 6737283"/>
              <a:gd name="connsiteY62" fmla="*/ 524399 h 6182357"/>
              <a:gd name="connsiteX63" fmla="*/ 6711847 w 6737283"/>
              <a:gd name="connsiteY63" fmla="*/ 1779100 h 6182357"/>
              <a:gd name="connsiteX64" fmla="*/ 6711847 w 6737283"/>
              <a:gd name="connsiteY64" fmla="*/ 2020556 h 6182357"/>
              <a:gd name="connsiteX65" fmla="*/ 5999635 w 6737283"/>
              <a:gd name="connsiteY65" fmla="*/ 3275255 h 6182357"/>
              <a:gd name="connsiteX66" fmla="*/ 5796147 w 6737283"/>
              <a:gd name="connsiteY66" fmla="*/ 3391671 h 6182357"/>
              <a:gd name="connsiteX67" fmla="*/ 4371721 w 6737283"/>
              <a:gd name="connsiteY67" fmla="*/ 3391671 h 6182357"/>
              <a:gd name="connsiteX68" fmla="*/ 4168234 w 6737283"/>
              <a:gd name="connsiteY68" fmla="*/ 3275255 h 6182357"/>
              <a:gd name="connsiteX69" fmla="*/ 3456021 w 6737283"/>
              <a:gd name="connsiteY69" fmla="*/ 2020556 h 6182357"/>
              <a:gd name="connsiteX70" fmla="*/ 3456021 w 6737283"/>
              <a:gd name="connsiteY70" fmla="*/ 1779100 h 6182357"/>
              <a:gd name="connsiteX71" fmla="*/ 4168234 w 6737283"/>
              <a:gd name="connsiteY71" fmla="*/ 524399 h 6182357"/>
              <a:gd name="connsiteX72" fmla="*/ 4371721 w 6737283"/>
              <a:gd name="connsiteY72" fmla="*/ 407983 h 6182357"/>
              <a:gd name="connsiteX73" fmla="*/ 2333648 w 6737283"/>
              <a:gd name="connsiteY73" fmla="*/ 0 h 6182357"/>
              <a:gd name="connsiteX74" fmla="*/ 3181225 w 6737283"/>
              <a:gd name="connsiteY74" fmla="*/ 0 h 6182357"/>
              <a:gd name="connsiteX75" fmla="*/ 3302308 w 6737283"/>
              <a:gd name="connsiteY75" fmla="*/ 69272 h 6182357"/>
              <a:gd name="connsiteX76" fmla="*/ 3726096 w 6737283"/>
              <a:gd name="connsiteY76" fmla="*/ 815858 h 6182357"/>
              <a:gd name="connsiteX77" fmla="*/ 3726096 w 6737283"/>
              <a:gd name="connsiteY77" fmla="*/ 959532 h 6182357"/>
              <a:gd name="connsiteX78" fmla="*/ 3302308 w 6737283"/>
              <a:gd name="connsiteY78" fmla="*/ 1706117 h 6182357"/>
              <a:gd name="connsiteX79" fmla="*/ 3181225 w 6737283"/>
              <a:gd name="connsiteY79" fmla="*/ 1775389 h 6182357"/>
              <a:gd name="connsiteX80" fmla="*/ 2333648 w 6737283"/>
              <a:gd name="connsiteY80" fmla="*/ 1775389 h 6182357"/>
              <a:gd name="connsiteX81" fmla="*/ 2212565 w 6737283"/>
              <a:gd name="connsiteY81" fmla="*/ 1706117 h 6182357"/>
              <a:gd name="connsiteX82" fmla="*/ 1788776 w 6737283"/>
              <a:gd name="connsiteY82" fmla="*/ 959532 h 6182357"/>
              <a:gd name="connsiteX83" fmla="*/ 1788776 w 6737283"/>
              <a:gd name="connsiteY83" fmla="*/ 815858 h 6182357"/>
              <a:gd name="connsiteX84" fmla="*/ 2212565 w 6737283"/>
              <a:gd name="connsiteY84" fmla="*/ 69272 h 6182357"/>
              <a:gd name="connsiteX85" fmla="*/ 2333648 w 6737283"/>
              <a:gd name="connsiteY85" fmla="*/ 0 h 6182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737283" h="6182357">
                <a:moveTo>
                  <a:pt x="3069308" y="4700856"/>
                </a:moveTo>
                <a:cubicBezTo>
                  <a:pt x="3069308" y="4700856"/>
                  <a:pt x="3069308" y="4700856"/>
                  <a:pt x="3741219" y="4700856"/>
                </a:cubicBezTo>
                <a:cubicBezTo>
                  <a:pt x="3752103" y="4700856"/>
                  <a:pt x="3762716" y="4702301"/>
                  <a:pt x="3772851" y="4705057"/>
                </a:cubicBezTo>
                <a:lnTo>
                  <a:pt x="3794606" y="4714179"/>
                </a:lnTo>
                <a:lnTo>
                  <a:pt x="3781311" y="4737174"/>
                </a:lnTo>
                <a:cubicBezTo>
                  <a:pt x="3661094" y="4945091"/>
                  <a:pt x="3507217" y="5211226"/>
                  <a:pt x="3310253" y="5551879"/>
                </a:cubicBezTo>
                <a:cubicBezTo>
                  <a:pt x="3251787" y="5652849"/>
                  <a:pt x="3146543" y="5714986"/>
                  <a:pt x="3029608" y="5714986"/>
                </a:cubicBezTo>
                <a:cubicBezTo>
                  <a:pt x="3029608" y="5714986"/>
                  <a:pt x="3029608" y="5714986"/>
                  <a:pt x="2804018" y="5714986"/>
                </a:cubicBezTo>
                <a:lnTo>
                  <a:pt x="2777702" y="5714986"/>
                </a:lnTo>
                <a:lnTo>
                  <a:pt x="2752590" y="5671743"/>
                </a:lnTo>
                <a:cubicBezTo>
                  <a:pt x="2717624" y="5611527"/>
                  <a:pt x="2676937" y="5541461"/>
                  <a:pt x="2629591" y="5459928"/>
                </a:cubicBezTo>
                <a:cubicBezTo>
                  <a:pt x="2607825" y="5423781"/>
                  <a:pt x="2607825" y="5377515"/>
                  <a:pt x="2629591" y="5341369"/>
                </a:cubicBezTo>
                <a:cubicBezTo>
                  <a:pt x="2629591" y="5341369"/>
                  <a:pt x="2629591" y="5341369"/>
                  <a:pt x="2966273" y="4761581"/>
                </a:cubicBezTo>
                <a:cubicBezTo>
                  <a:pt x="2986591" y="4723990"/>
                  <a:pt x="3027222" y="4700856"/>
                  <a:pt x="3069308" y="4700856"/>
                </a:cubicBezTo>
                <a:close/>
                <a:moveTo>
                  <a:pt x="1224901" y="1955792"/>
                </a:moveTo>
                <a:cubicBezTo>
                  <a:pt x="1224901" y="1955792"/>
                  <a:pt x="1224901" y="1955792"/>
                  <a:pt x="3029608" y="1955792"/>
                </a:cubicBezTo>
                <a:cubicBezTo>
                  <a:pt x="3146543" y="1955792"/>
                  <a:pt x="3251787" y="2017927"/>
                  <a:pt x="3310253" y="2118897"/>
                </a:cubicBezTo>
                <a:cubicBezTo>
                  <a:pt x="3310253" y="2118897"/>
                  <a:pt x="3310253" y="2118897"/>
                  <a:pt x="4210658" y="3676167"/>
                </a:cubicBezTo>
                <a:cubicBezTo>
                  <a:pt x="4269127" y="3773254"/>
                  <a:pt x="4269127" y="3897524"/>
                  <a:pt x="4210658" y="3994611"/>
                </a:cubicBezTo>
                <a:cubicBezTo>
                  <a:pt x="4210658" y="3994611"/>
                  <a:pt x="4210658" y="3994611"/>
                  <a:pt x="3876332" y="4572836"/>
                </a:cubicBezTo>
                <a:lnTo>
                  <a:pt x="3848155" y="4621566"/>
                </a:lnTo>
                <a:lnTo>
                  <a:pt x="3849147" y="4621982"/>
                </a:lnTo>
                <a:cubicBezTo>
                  <a:pt x="3869405" y="4633806"/>
                  <a:pt x="3886592" y="4650930"/>
                  <a:pt x="3898871" y="4672132"/>
                </a:cubicBezTo>
                <a:cubicBezTo>
                  <a:pt x="3898871" y="4672132"/>
                  <a:pt x="3898871" y="4672132"/>
                  <a:pt x="4277007" y="5326128"/>
                </a:cubicBezTo>
                <a:cubicBezTo>
                  <a:pt x="4301562" y="5366901"/>
                  <a:pt x="4301562" y="5419090"/>
                  <a:pt x="4277007" y="5459864"/>
                </a:cubicBezTo>
                <a:cubicBezTo>
                  <a:pt x="4277007" y="5459864"/>
                  <a:pt x="4277007" y="5459864"/>
                  <a:pt x="3898871" y="6113858"/>
                </a:cubicBezTo>
                <a:cubicBezTo>
                  <a:pt x="3874315" y="6156262"/>
                  <a:pt x="3830117" y="6182357"/>
                  <a:pt x="3781008" y="6182357"/>
                </a:cubicBezTo>
                <a:cubicBezTo>
                  <a:pt x="3781008" y="6182357"/>
                  <a:pt x="3781008" y="6182357"/>
                  <a:pt x="3023097" y="6182357"/>
                </a:cubicBezTo>
                <a:cubicBezTo>
                  <a:pt x="2975624" y="6182357"/>
                  <a:pt x="2929791" y="6156262"/>
                  <a:pt x="2906873" y="6113858"/>
                </a:cubicBezTo>
                <a:cubicBezTo>
                  <a:pt x="2906873" y="6113858"/>
                  <a:pt x="2906873" y="6113858"/>
                  <a:pt x="2703171" y="5763071"/>
                </a:cubicBezTo>
                <a:lnTo>
                  <a:pt x="2680160" y="5723442"/>
                </a:lnTo>
                <a:lnTo>
                  <a:pt x="2698266" y="5723442"/>
                </a:lnTo>
                <a:lnTo>
                  <a:pt x="2783847" y="5723442"/>
                </a:lnTo>
                <a:lnTo>
                  <a:pt x="2821024" y="5787465"/>
                </a:lnTo>
                <a:cubicBezTo>
                  <a:pt x="2963061" y="6032063"/>
                  <a:pt x="2963061" y="6032063"/>
                  <a:pt x="2963061" y="6032063"/>
                </a:cubicBezTo>
                <a:cubicBezTo>
                  <a:pt x="2983379" y="6069654"/>
                  <a:pt x="3024013" y="6092789"/>
                  <a:pt x="3066098" y="6092789"/>
                </a:cubicBezTo>
                <a:cubicBezTo>
                  <a:pt x="3738009" y="6092789"/>
                  <a:pt x="3738009" y="6092789"/>
                  <a:pt x="3738009" y="6092789"/>
                </a:cubicBezTo>
                <a:cubicBezTo>
                  <a:pt x="3781544" y="6092789"/>
                  <a:pt x="3820727" y="6069654"/>
                  <a:pt x="3842495" y="6032063"/>
                </a:cubicBezTo>
                <a:cubicBezTo>
                  <a:pt x="4177725" y="5452277"/>
                  <a:pt x="4177725" y="5452277"/>
                  <a:pt x="4177725" y="5452277"/>
                </a:cubicBezTo>
                <a:cubicBezTo>
                  <a:pt x="4199493" y="5416129"/>
                  <a:pt x="4199493" y="5369862"/>
                  <a:pt x="4177725" y="5333715"/>
                </a:cubicBezTo>
                <a:cubicBezTo>
                  <a:pt x="3842495" y="4753929"/>
                  <a:pt x="3842495" y="4753929"/>
                  <a:pt x="3842495" y="4753929"/>
                </a:cubicBezTo>
                <a:cubicBezTo>
                  <a:pt x="3831611" y="4735132"/>
                  <a:pt x="3816373" y="4719950"/>
                  <a:pt x="3798415" y="4709469"/>
                </a:cubicBezTo>
                <a:lnTo>
                  <a:pt x="3793314" y="4707332"/>
                </a:lnTo>
                <a:lnTo>
                  <a:pt x="3820658" y="4660042"/>
                </a:lnTo>
                <a:lnTo>
                  <a:pt x="3840992" y="4624871"/>
                </a:lnTo>
                <a:lnTo>
                  <a:pt x="3819901" y="4616027"/>
                </a:lnTo>
                <a:cubicBezTo>
                  <a:pt x="3808467" y="4612917"/>
                  <a:pt x="3796497" y="4611287"/>
                  <a:pt x="3784220" y="4611287"/>
                </a:cubicBezTo>
                <a:cubicBezTo>
                  <a:pt x="3026308" y="4611287"/>
                  <a:pt x="3026308" y="4611287"/>
                  <a:pt x="3026308" y="4611287"/>
                </a:cubicBezTo>
                <a:cubicBezTo>
                  <a:pt x="2978837" y="4611287"/>
                  <a:pt x="2933002" y="4637381"/>
                  <a:pt x="2910085" y="4679784"/>
                </a:cubicBezTo>
                <a:cubicBezTo>
                  <a:pt x="2530311" y="5333780"/>
                  <a:pt x="2530311" y="5333780"/>
                  <a:pt x="2530311" y="5333780"/>
                </a:cubicBezTo>
                <a:cubicBezTo>
                  <a:pt x="2505755" y="5374553"/>
                  <a:pt x="2505755" y="5426742"/>
                  <a:pt x="2530311" y="5467516"/>
                </a:cubicBezTo>
                <a:cubicBezTo>
                  <a:pt x="2577782" y="5549264"/>
                  <a:pt x="2619319" y="5620796"/>
                  <a:pt x="2655665" y="5683385"/>
                </a:cubicBezTo>
                <a:lnTo>
                  <a:pt x="2674016" y="5714986"/>
                </a:lnTo>
                <a:lnTo>
                  <a:pt x="2589006" y="5714986"/>
                </a:lnTo>
                <a:cubicBezTo>
                  <a:pt x="2324645" y="5714986"/>
                  <a:pt x="1901667" y="5714986"/>
                  <a:pt x="1224901" y="5714986"/>
                </a:cubicBezTo>
                <a:cubicBezTo>
                  <a:pt x="1111864" y="5714986"/>
                  <a:pt x="1002723" y="5652849"/>
                  <a:pt x="948152" y="5551879"/>
                </a:cubicBezTo>
                <a:cubicBezTo>
                  <a:pt x="948152" y="5551879"/>
                  <a:pt x="948152" y="5551879"/>
                  <a:pt x="43852" y="3994611"/>
                </a:cubicBezTo>
                <a:cubicBezTo>
                  <a:pt x="-14617" y="3897524"/>
                  <a:pt x="-14617" y="3773254"/>
                  <a:pt x="43852" y="3676167"/>
                </a:cubicBezTo>
                <a:cubicBezTo>
                  <a:pt x="43852" y="3676167"/>
                  <a:pt x="43852" y="3676167"/>
                  <a:pt x="948152" y="2118897"/>
                </a:cubicBezTo>
                <a:cubicBezTo>
                  <a:pt x="1002723" y="2017927"/>
                  <a:pt x="1111864" y="1955792"/>
                  <a:pt x="1224901" y="1955792"/>
                </a:cubicBezTo>
                <a:close/>
                <a:moveTo>
                  <a:pt x="4371721" y="407983"/>
                </a:moveTo>
                <a:cubicBezTo>
                  <a:pt x="5796147" y="407983"/>
                  <a:pt x="5796147" y="407983"/>
                  <a:pt x="5796147" y="407983"/>
                </a:cubicBezTo>
                <a:cubicBezTo>
                  <a:pt x="5868215" y="407983"/>
                  <a:pt x="5961482" y="459723"/>
                  <a:pt x="5999635" y="524399"/>
                </a:cubicBezTo>
                <a:cubicBezTo>
                  <a:pt x="6711847" y="1779100"/>
                  <a:pt x="6711847" y="1779100"/>
                  <a:pt x="6711847" y="1779100"/>
                </a:cubicBezTo>
                <a:cubicBezTo>
                  <a:pt x="6745762" y="1848087"/>
                  <a:pt x="6745762" y="1951567"/>
                  <a:pt x="6711847" y="2020556"/>
                </a:cubicBezTo>
                <a:cubicBezTo>
                  <a:pt x="5999635" y="3275255"/>
                  <a:pt x="5999635" y="3275255"/>
                  <a:pt x="5999635" y="3275255"/>
                </a:cubicBezTo>
                <a:cubicBezTo>
                  <a:pt x="5961482" y="3339932"/>
                  <a:pt x="5868215" y="3391671"/>
                  <a:pt x="5796147" y="3391671"/>
                </a:cubicBezTo>
                <a:lnTo>
                  <a:pt x="4371721" y="3391671"/>
                </a:lnTo>
                <a:cubicBezTo>
                  <a:pt x="4295414" y="3391671"/>
                  <a:pt x="4202149" y="3339932"/>
                  <a:pt x="4168234" y="3275255"/>
                </a:cubicBezTo>
                <a:cubicBezTo>
                  <a:pt x="3456021" y="2020556"/>
                  <a:pt x="3456021" y="2020556"/>
                  <a:pt x="3456021" y="2020556"/>
                </a:cubicBezTo>
                <a:cubicBezTo>
                  <a:pt x="3417866" y="1951567"/>
                  <a:pt x="3417866" y="1848087"/>
                  <a:pt x="3456021" y="1779100"/>
                </a:cubicBezTo>
                <a:cubicBezTo>
                  <a:pt x="4168234" y="524399"/>
                  <a:pt x="4168234" y="524399"/>
                  <a:pt x="4168234" y="524399"/>
                </a:cubicBezTo>
                <a:cubicBezTo>
                  <a:pt x="4202149" y="459723"/>
                  <a:pt x="4295414" y="407983"/>
                  <a:pt x="4371721" y="407983"/>
                </a:cubicBezTo>
                <a:close/>
                <a:moveTo>
                  <a:pt x="2333648" y="0"/>
                </a:moveTo>
                <a:cubicBezTo>
                  <a:pt x="3181225" y="0"/>
                  <a:pt x="3181225" y="0"/>
                  <a:pt x="3181225" y="0"/>
                </a:cubicBezTo>
                <a:cubicBezTo>
                  <a:pt x="3224109" y="0"/>
                  <a:pt x="3279606" y="30787"/>
                  <a:pt x="3302308" y="69272"/>
                </a:cubicBezTo>
                <a:cubicBezTo>
                  <a:pt x="3726096" y="815858"/>
                  <a:pt x="3726096" y="815858"/>
                  <a:pt x="3726096" y="815858"/>
                </a:cubicBezTo>
                <a:cubicBezTo>
                  <a:pt x="3746277" y="856908"/>
                  <a:pt x="3746277" y="918482"/>
                  <a:pt x="3726096" y="959532"/>
                </a:cubicBezTo>
                <a:cubicBezTo>
                  <a:pt x="3302308" y="1706117"/>
                  <a:pt x="3302308" y="1706117"/>
                  <a:pt x="3302308" y="1706117"/>
                </a:cubicBezTo>
                <a:cubicBezTo>
                  <a:pt x="3279606" y="1744603"/>
                  <a:pt x="3224109" y="1775389"/>
                  <a:pt x="3181225" y="1775389"/>
                </a:cubicBezTo>
                <a:lnTo>
                  <a:pt x="2333648" y="1775389"/>
                </a:lnTo>
                <a:cubicBezTo>
                  <a:pt x="2288242" y="1775389"/>
                  <a:pt x="2232746" y="1744603"/>
                  <a:pt x="2212565" y="1706117"/>
                </a:cubicBezTo>
                <a:cubicBezTo>
                  <a:pt x="1788776" y="959532"/>
                  <a:pt x="1788776" y="959532"/>
                  <a:pt x="1788776" y="959532"/>
                </a:cubicBezTo>
                <a:cubicBezTo>
                  <a:pt x="1766073" y="918482"/>
                  <a:pt x="1766073" y="856908"/>
                  <a:pt x="1788776" y="815858"/>
                </a:cubicBezTo>
                <a:cubicBezTo>
                  <a:pt x="2212565" y="69272"/>
                  <a:pt x="2212565" y="69272"/>
                  <a:pt x="2212565" y="69272"/>
                </a:cubicBezTo>
                <a:cubicBezTo>
                  <a:pt x="2232746" y="30787"/>
                  <a:pt x="2288242" y="0"/>
                  <a:pt x="233364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7CB9C-71D3-4D62-89A5-22421205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223" y="241027"/>
            <a:ext cx="5447147" cy="19455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600">
                <a:solidFill>
                  <a:schemeClr val="accent4"/>
                </a:solidFill>
                <a:latin typeface="Arial"/>
                <a:cs typeface="Arial"/>
              </a:rPr>
              <a:t>Voluntary Benefits</a:t>
            </a:r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9" name="Picture 10" descr="A picture containing table, old&#10;&#10;Description generated with very high confidence">
            <a:extLst>
              <a:ext uri="{FF2B5EF4-FFF2-40B4-BE49-F238E27FC236}">
                <a16:creationId xmlns:a16="http://schemas.microsoft.com/office/drawing/2014/main" id="{B437018A-4292-4D9C-A538-B6F5BCA8FE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60" t="364" r="11002" b="-364"/>
          <a:stretch/>
        </p:blipFill>
        <p:spPr>
          <a:xfrm>
            <a:off x="2841049" y="843530"/>
            <a:ext cx="956231" cy="956572"/>
          </a:xfrm>
          <a:prstGeom prst="rect">
            <a:avLst/>
          </a:prstGeom>
        </p:spPr>
      </p:pic>
      <p:pic>
        <p:nvPicPr>
          <p:cNvPr id="4" name="Picture 4" descr="A brown and white dog looking at the camera&#10;&#10;Description generated with very high confidence">
            <a:extLst>
              <a:ext uri="{FF2B5EF4-FFF2-40B4-BE49-F238E27FC236}">
                <a16:creationId xmlns:a16="http://schemas.microsoft.com/office/drawing/2014/main" id="{736809EF-15B5-4FDD-BE79-869AB3DEAC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68" b="-2"/>
          <a:stretch/>
        </p:blipFill>
        <p:spPr>
          <a:xfrm>
            <a:off x="1324760" y="3063687"/>
            <a:ext cx="2891408" cy="2433099"/>
          </a:xfrm>
          <a:prstGeom prst="rect">
            <a:avLst/>
          </a:prstGeom>
        </p:spPr>
      </p:pic>
      <p:pic>
        <p:nvPicPr>
          <p:cNvPr id="6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7A8E21CC-4502-4CD9-960C-5B005F3D0F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104" r="2" b="2"/>
          <a:stretch/>
        </p:blipFill>
        <p:spPr>
          <a:xfrm>
            <a:off x="4577477" y="1453531"/>
            <a:ext cx="2135083" cy="1763685"/>
          </a:xfrm>
          <a:prstGeom prst="rect">
            <a:avLst/>
          </a:prstGeom>
        </p:spPr>
      </p:pic>
      <p:sp>
        <p:nvSpPr>
          <p:cNvPr id="15" name="Hexagon 14">
            <a:extLst>
              <a:ext uri="{FF2B5EF4-FFF2-40B4-BE49-F238E27FC236}">
                <a16:creationId xmlns:a16="http://schemas.microsoft.com/office/drawing/2014/main" id="{0BAAC0A9-0076-41CD-89C0-1075C2414FA7}"/>
              </a:ext>
            </a:extLst>
          </p:cNvPr>
          <p:cNvSpPr/>
          <p:nvPr/>
        </p:nvSpPr>
        <p:spPr>
          <a:xfrm>
            <a:off x="6467038" y="2144752"/>
            <a:ext cx="5687119" cy="4553412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383D27-F5F2-4842-A0FF-0AD5968AE16B}"/>
              </a:ext>
            </a:extLst>
          </p:cNvPr>
          <p:cNvSpPr txBox="1"/>
          <p:nvPr/>
        </p:nvSpPr>
        <p:spPr>
          <a:xfrm>
            <a:off x="7224130" y="2791520"/>
            <a:ext cx="4267199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sz="1400" b="1">
                <a:solidFill>
                  <a:schemeClr val="bg1"/>
                </a:solidFill>
                <a:cs typeface="Arial"/>
              </a:rPr>
              <a:t>Vision Care Plan (must enroll within 31 days 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1400" b="1">
                <a:solidFill>
                  <a:schemeClr val="bg1"/>
                </a:solidFill>
                <a:cs typeface="Arial"/>
              </a:rPr>
              <a:t>      of eligibility date)​</a:t>
            </a:r>
            <a:br>
              <a:rPr lang="en-US" sz="1400" b="1">
                <a:solidFill>
                  <a:schemeClr val="bg1"/>
                </a:solidFill>
                <a:cs typeface="Arial"/>
              </a:rPr>
            </a:br>
            <a:endParaRPr lang="en-US" sz="1400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en-US" sz="1400" b="1">
                <a:solidFill>
                  <a:schemeClr val="bg1"/>
                </a:solidFill>
                <a:cs typeface="Arial"/>
              </a:rPr>
              <a:t>Flexible Spending Accounts (must enroll within 31 days of eligibility date)​</a:t>
            </a:r>
            <a:br>
              <a:rPr lang="en-US" sz="1400" b="1">
                <a:solidFill>
                  <a:schemeClr val="bg1"/>
                </a:solidFill>
                <a:cs typeface="Arial"/>
              </a:rPr>
            </a:br>
            <a:endParaRPr lang="en-US" sz="1400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en-US" sz="1400" b="1">
                <a:solidFill>
                  <a:schemeClr val="bg1"/>
                </a:solidFill>
                <a:cs typeface="Arial"/>
              </a:rPr>
              <a:t>Cancer Insurance and Intensive Care​</a:t>
            </a:r>
            <a:br>
              <a:rPr lang="en-US" sz="1400" b="1">
                <a:solidFill>
                  <a:schemeClr val="bg1"/>
                </a:solidFill>
                <a:cs typeface="Arial"/>
              </a:rPr>
            </a:br>
            <a:endParaRPr lang="en-US" sz="1400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en-US" sz="1400" b="1">
                <a:solidFill>
                  <a:schemeClr val="bg1"/>
                </a:solidFill>
                <a:cs typeface="Arial"/>
              </a:rPr>
              <a:t>Deferred Compensation Plans (Retirement)</a:t>
            </a:r>
            <a:br>
              <a:rPr lang="en-US" sz="1400" b="1">
                <a:solidFill>
                  <a:schemeClr val="bg1"/>
                </a:solidFill>
                <a:cs typeface="Arial"/>
              </a:rPr>
            </a:br>
            <a:r>
              <a:rPr lang="en-US" sz="1400" b="1">
                <a:solidFill>
                  <a:schemeClr val="bg1"/>
                </a:solidFill>
                <a:cs typeface="Arial"/>
              </a:rPr>
              <a:t>​</a:t>
            </a:r>
          </a:p>
          <a:p>
            <a:pPr marL="285750" indent="-285750">
              <a:buFont typeface="Wingdings"/>
              <a:buChar char="Ø"/>
            </a:pPr>
            <a:r>
              <a:rPr lang="en-US" sz="1400" b="1">
                <a:solidFill>
                  <a:schemeClr val="bg1"/>
                </a:solidFill>
                <a:cs typeface="Arial"/>
              </a:rPr>
              <a:t>Pet Insurance​</a:t>
            </a:r>
            <a:br>
              <a:rPr lang="en-US" sz="1400" b="1">
                <a:solidFill>
                  <a:schemeClr val="bg1"/>
                </a:solidFill>
                <a:cs typeface="Arial"/>
              </a:rPr>
            </a:br>
            <a:endParaRPr lang="en-US" sz="1400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en-US" sz="1400" b="1">
                <a:solidFill>
                  <a:schemeClr val="bg1"/>
                </a:solidFill>
                <a:cs typeface="Arial"/>
              </a:rPr>
              <a:t>Identity Theft Insurance​</a:t>
            </a:r>
            <a:br>
              <a:rPr lang="en-US" sz="1400" b="1">
                <a:solidFill>
                  <a:schemeClr val="bg1"/>
                </a:solidFill>
                <a:cs typeface="Arial"/>
              </a:rPr>
            </a:br>
            <a:endParaRPr lang="en-US" sz="1400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en-US" sz="1400" b="1">
                <a:solidFill>
                  <a:schemeClr val="bg1"/>
                </a:solidFill>
                <a:cs typeface="Arial"/>
              </a:rPr>
              <a:t>Legal Services (must enroll within 31 days </a:t>
            </a:r>
            <a:endParaRPr lang="en-US">
              <a:solidFill>
                <a:schemeClr val="bg1"/>
              </a:solidFill>
              <a:cs typeface="Arial"/>
            </a:endParaRPr>
          </a:p>
          <a:p>
            <a:r>
              <a:rPr lang="en-US" sz="1400" b="1">
                <a:solidFill>
                  <a:schemeClr val="bg1"/>
                </a:solidFill>
                <a:cs typeface="Arial"/>
              </a:rPr>
              <a:t>      of eligibility date)​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2DF87D2-84FE-4EBF-A94B-49956FEC4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2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8"/>
    </mc:Choice>
    <mc:Fallback xmlns="">
      <p:transition spd="slow" advTm="30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8"/>
</p:tagLst>
</file>

<file path=ppt/theme/theme1.xml><?xml version="1.0" encoding="utf-8"?>
<a:theme xmlns:a="http://schemas.openxmlformats.org/drawingml/2006/main" name="Office Theme">
  <a:themeElements>
    <a:clrScheme name="PSD Colors">
      <a:dk1>
        <a:srgbClr val="003E7E"/>
      </a:dk1>
      <a:lt1>
        <a:sysClr val="window" lastClr="FFFFFF"/>
      </a:lt1>
      <a:dk2>
        <a:srgbClr val="003E7E"/>
      </a:dk2>
      <a:lt2>
        <a:srgbClr val="D8D8D8"/>
      </a:lt2>
      <a:accent1>
        <a:srgbClr val="003E7E"/>
      </a:accent1>
      <a:accent2>
        <a:srgbClr val="003E7E"/>
      </a:accent2>
      <a:accent3>
        <a:srgbClr val="DAAA00"/>
      </a:accent3>
      <a:accent4>
        <a:srgbClr val="7A9A01"/>
      </a:accent4>
      <a:accent5>
        <a:srgbClr val="BA0C2F"/>
      </a:accent5>
      <a:accent6>
        <a:srgbClr val="99D6EA"/>
      </a:accent6>
      <a:hlink>
        <a:srgbClr val="D8D8D8"/>
      </a:hlink>
      <a:folHlink>
        <a:srgbClr val="99D6EA"/>
      </a:folHlink>
    </a:clrScheme>
    <a:fontScheme name="PSDV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011413C657EA439692CC06FCA30EF6" ma:contentTypeVersion="8" ma:contentTypeDescription="Create a new document." ma:contentTypeScope="" ma:versionID="5613953d0dfa50847dee7395508d2040">
  <xsd:schema xmlns:xsd="http://www.w3.org/2001/XMLSchema" xmlns:xs="http://www.w3.org/2001/XMLSchema" xmlns:p="http://schemas.microsoft.com/office/2006/metadata/properties" xmlns:ns3="304f4714-4dc7-40b6-95d6-48522747224c" xmlns:ns4="beb7a442-9cdd-4a91-a020-ec51f522e26a" targetNamespace="http://schemas.microsoft.com/office/2006/metadata/properties" ma:root="true" ma:fieldsID="fe7c4955722bfab8ec836ece07df0dfa" ns3:_="" ns4:_="">
    <xsd:import namespace="304f4714-4dc7-40b6-95d6-48522747224c"/>
    <xsd:import namespace="beb7a442-9cdd-4a91-a020-ec51f522e26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4f4714-4dc7-40b6-95d6-4852274722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7a442-9cdd-4a91-a020-ec51f522e26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A7CB04-A572-438E-91E5-2A5A5A0796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4f4714-4dc7-40b6-95d6-48522747224c"/>
    <ds:schemaRef ds:uri="beb7a442-9cdd-4a91-a020-ec51f522e2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EEC2A4-C124-46B9-8D83-7E625F3688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FD63A4-67A5-41CB-9CD2-72C8585724A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1458</Words>
  <Application>Microsoft Office PowerPoint</Application>
  <PresentationFormat>Widescreen</PresentationFormat>
  <Paragraphs>394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Bodoni MT Black</vt:lpstr>
      <vt:lpstr>Calibri</vt:lpstr>
      <vt:lpstr>Times New Roman</vt:lpstr>
      <vt:lpstr>Wingdings</vt:lpstr>
      <vt:lpstr>Wingdings,Sans-Serif</vt:lpstr>
      <vt:lpstr>Office Theme</vt:lpstr>
      <vt:lpstr>Benefits</vt:lpstr>
      <vt:lpstr>PowerPoint Presentation</vt:lpstr>
      <vt:lpstr>PowerPoint Presentation</vt:lpstr>
      <vt:lpstr>What are the Health Plan Options?</vt:lpstr>
      <vt:lpstr>PowerPoint Presentation</vt:lpstr>
      <vt:lpstr>Prescription Benefits</vt:lpstr>
      <vt:lpstr>Dental Plan</vt:lpstr>
      <vt:lpstr>PowerPoint Presentation</vt:lpstr>
      <vt:lpstr>Voluntary Benefits</vt:lpstr>
      <vt:lpstr>PowerPoint Presentation</vt:lpstr>
      <vt:lpstr>PowerPoint Presentation</vt:lpstr>
      <vt:lpstr>Benefits Services Staff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Poudre School District</dc:title>
  <dc:creator>Bulzomi, Laura - SSC</dc:creator>
  <cp:lastModifiedBy>Erickson, Christina</cp:lastModifiedBy>
  <cp:revision>19</cp:revision>
  <dcterms:created xsi:type="dcterms:W3CDTF">2020-05-20T21:27:00Z</dcterms:created>
  <dcterms:modified xsi:type="dcterms:W3CDTF">2021-06-29T18:41:56Z</dcterms:modified>
</cp:coreProperties>
</file>